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6"/>
  </p:notesMasterIdLst>
  <p:handoutMasterIdLst>
    <p:handoutMasterId r:id="rId17"/>
  </p:handoutMasterIdLst>
  <p:sldIdLst>
    <p:sldId id="256" r:id="rId2"/>
    <p:sldId id="301" r:id="rId3"/>
    <p:sldId id="302" r:id="rId4"/>
    <p:sldId id="304" r:id="rId5"/>
    <p:sldId id="303" r:id="rId6"/>
    <p:sldId id="305" r:id="rId7"/>
    <p:sldId id="307" r:id="rId8"/>
    <p:sldId id="308" r:id="rId9"/>
    <p:sldId id="306" r:id="rId10"/>
    <p:sldId id="309" r:id="rId11"/>
    <p:sldId id="310" r:id="rId12"/>
    <p:sldId id="311" r:id="rId13"/>
    <p:sldId id="312" r:id="rId14"/>
    <p:sldId id="313" r:id="rId15"/>
  </p:sldIdLst>
  <p:sldSz cx="9906000" cy="6858000" type="A4"/>
  <p:notesSz cx="6648450" cy="978058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70" d="100"/>
          <a:sy n="70" d="100"/>
        </p:scale>
        <p:origin x="-348" y="-66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5" d="100"/>
          <a:sy n="55" d="100"/>
        </p:scale>
        <p:origin x="-1818" y="-102"/>
      </p:cViewPr>
      <p:guideLst>
        <p:guide orient="horz" pos="3081"/>
        <p:guide pos="2094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880995" cy="489030"/>
          </a:xfrm>
          <a:prstGeom prst="rect">
            <a:avLst/>
          </a:prstGeom>
        </p:spPr>
        <p:txBody>
          <a:bodyPr vert="horz" lIns="92303" tIns="46151" rIns="92303" bIns="46151" rtlCol="0"/>
          <a:lstStyle>
            <a:lvl1pPr algn="l">
              <a:defRPr sz="1200"/>
            </a:lvl1pPr>
          </a:lstStyle>
          <a:p>
            <a:r>
              <a:rPr lang="en-US" dirty="0" smtClean="0"/>
              <a:t>Lecture 1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765917" y="1"/>
            <a:ext cx="2880995" cy="489030"/>
          </a:xfrm>
          <a:prstGeom prst="rect">
            <a:avLst/>
          </a:prstGeom>
        </p:spPr>
        <p:txBody>
          <a:bodyPr vert="horz" lIns="92303" tIns="46151" rIns="92303" bIns="46151" rtlCol="0"/>
          <a:lstStyle>
            <a:lvl1pPr algn="r">
              <a:defRPr sz="1200"/>
            </a:lvl1pPr>
          </a:lstStyle>
          <a:p>
            <a:fld id="{1F837EA3-CB39-4152-A7C2-8E7D7EC7181A}" type="datetimeFigureOut">
              <a:rPr lang="en-US" smtClean="0"/>
              <a:pPr/>
              <a:t>6/21/2015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289861"/>
            <a:ext cx="2880995" cy="489030"/>
          </a:xfrm>
          <a:prstGeom prst="rect">
            <a:avLst/>
          </a:prstGeom>
        </p:spPr>
        <p:txBody>
          <a:bodyPr vert="horz" lIns="92303" tIns="46151" rIns="92303" bIns="46151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765917" y="9289861"/>
            <a:ext cx="2880995" cy="489030"/>
          </a:xfrm>
          <a:prstGeom prst="rect">
            <a:avLst/>
          </a:prstGeom>
        </p:spPr>
        <p:txBody>
          <a:bodyPr vert="horz" lIns="92303" tIns="46151" rIns="92303" bIns="46151" rtlCol="0" anchor="b"/>
          <a:lstStyle>
            <a:lvl1pPr algn="r">
              <a:defRPr sz="1200"/>
            </a:lvl1pPr>
          </a:lstStyle>
          <a:p>
            <a:fld id="{346B0ACC-F146-4D1F-9A8B-F74D185A579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649642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880995" cy="489030"/>
          </a:xfrm>
          <a:prstGeom prst="rect">
            <a:avLst/>
          </a:prstGeom>
        </p:spPr>
        <p:txBody>
          <a:bodyPr vert="horz" lIns="92303" tIns="46151" rIns="92303" bIns="46151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765917" y="1"/>
            <a:ext cx="2880995" cy="489030"/>
          </a:xfrm>
          <a:prstGeom prst="rect">
            <a:avLst/>
          </a:prstGeom>
        </p:spPr>
        <p:txBody>
          <a:bodyPr vert="horz" lIns="92303" tIns="46151" rIns="92303" bIns="46151" rtlCol="0"/>
          <a:lstStyle>
            <a:lvl1pPr algn="r">
              <a:defRPr sz="1200"/>
            </a:lvl1pPr>
          </a:lstStyle>
          <a:p>
            <a:fld id="{15A96294-11B4-438E-909C-B5B594B39077}" type="datetimeFigureOut">
              <a:rPr lang="en-US" smtClean="0"/>
              <a:pPr/>
              <a:t>6/21/2015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76275" y="733425"/>
            <a:ext cx="5295900" cy="36671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303" tIns="46151" rIns="92303" bIns="4615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64845" y="4645779"/>
            <a:ext cx="5318760" cy="4401264"/>
          </a:xfrm>
          <a:prstGeom prst="rect">
            <a:avLst/>
          </a:prstGeom>
        </p:spPr>
        <p:txBody>
          <a:bodyPr vert="horz" lIns="92303" tIns="46151" rIns="92303" bIns="46151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289861"/>
            <a:ext cx="2880995" cy="489030"/>
          </a:xfrm>
          <a:prstGeom prst="rect">
            <a:avLst/>
          </a:prstGeom>
        </p:spPr>
        <p:txBody>
          <a:bodyPr vert="horz" lIns="92303" tIns="46151" rIns="92303" bIns="46151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765917" y="9289861"/>
            <a:ext cx="2880995" cy="489030"/>
          </a:xfrm>
          <a:prstGeom prst="rect">
            <a:avLst/>
          </a:prstGeom>
        </p:spPr>
        <p:txBody>
          <a:bodyPr vert="horz" lIns="92303" tIns="46151" rIns="92303" bIns="46151" rtlCol="0" anchor="b"/>
          <a:lstStyle>
            <a:lvl1pPr algn="r">
              <a:defRPr sz="1200"/>
            </a:lvl1pPr>
          </a:lstStyle>
          <a:p>
            <a:fld id="{F167FA2B-06D3-4ED4-8C88-6FD5D4B5C9A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6894705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67FA2B-06D3-4ED4-8C88-6FD5D4B5C9A6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3351915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906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70756" y="69756"/>
            <a:ext cx="9764486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403350" y="3200400"/>
            <a:ext cx="69342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6/21/2015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8176" y="1449304"/>
            <a:ext cx="9773332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8176" y="1396720"/>
            <a:ext cx="9773332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8176" y="2976649"/>
            <a:ext cx="9773332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95300" y="1505931"/>
            <a:ext cx="89154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81850" y="274642"/>
            <a:ext cx="217932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0" y="274641"/>
            <a:ext cx="602615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90600" y="1447800"/>
            <a:ext cx="84201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906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70756" y="69756"/>
            <a:ext cx="9764486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506" y="952501"/>
            <a:ext cx="84201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506" y="2547938"/>
            <a:ext cx="84201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66775" y="6172200"/>
            <a:ext cx="4333875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 flipV="1">
            <a:off x="75197" y="2376830"/>
            <a:ext cx="9764641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74909" y="2341476"/>
            <a:ext cx="976492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73999" y="2468880"/>
            <a:ext cx="9765839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58496" y="6208776"/>
            <a:ext cx="495300" cy="457200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90600" y="1447800"/>
            <a:ext cx="406146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5345113" y="1447800"/>
            <a:ext cx="406146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273050"/>
            <a:ext cx="84201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90600" y="1447800"/>
            <a:ext cx="404495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5365750" y="1447800"/>
            <a:ext cx="404495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6/21/2015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90600" y="2247900"/>
            <a:ext cx="404495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5365750" y="2247900"/>
            <a:ext cx="404495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6/21/2015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6/21/2015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906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9342" y="69755"/>
            <a:ext cx="9764486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273050"/>
            <a:ext cx="84201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90600" y="1600200"/>
            <a:ext cx="206375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3219450" y="1600200"/>
            <a:ext cx="619125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4900550"/>
            <a:ext cx="79248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90600" y="5445825"/>
            <a:ext cx="79248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90600" y="6172200"/>
            <a:ext cx="421005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58496" y="6208776"/>
            <a:ext cx="495300" cy="457200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 flipV="1">
            <a:off x="73999" y="4683555"/>
            <a:ext cx="975741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74218" y="4650475"/>
            <a:ext cx="9757192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74220" y="4773225"/>
            <a:ext cx="9757190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4001" y="66676"/>
            <a:ext cx="9752029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906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9342" y="69755"/>
            <a:ext cx="9764486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90600" y="274638"/>
            <a:ext cx="84201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90600" y="1447800"/>
            <a:ext cx="84201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686550" y="6191250"/>
            <a:ext cx="2682875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6/21/2015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90600" y="6172200"/>
            <a:ext cx="42926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58496" y="6210300"/>
            <a:ext cx="4953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1403350" y="3200400"/>
            <a:ext cx="6934200" cy="30480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Lecture: </a:t>
            </a:r>
          </a:p>
          <a:p>
            <a:r>
              <a:rPr lang="en-US" dirty="0" smtClean="0"/>
              <a:t>Reference</a:t>
            </a:r>
            <a:r>
              <a:rPr lang="en-US" smtClean="0"/>
              <a:t>: </a:t>
            </a:r>
            <a:r>
              <a:rPr lang="en-US" smtClean="0"/>
              <a:t>5.4-5.5</a:t>
            </a:r>
            <a:endParaRPr lang="en-US" dirty="0" smtClean="0"/>
          </a:p>
          <a:p>
            <a:r>
              <a:rPr lang="en-US" dirty="0" smtClean="0"/>
              <a:t>Date:</a:t>
            </a:r>
          </a:p>
          <a:p>
            <a:r>
              <a:rPr lang="en-US" dirty="0" smtClean="0"/>
              <a:t>Prepared by:</a:t>
            </a:r>
          </a:p>
          <a:p>
            <a:r>
              <a:rPr lang="en-US" dirty="0" err="1" smtClean="0"/>
              <a:t>Johra</a:t>
            </a:r>
            <a:r>
              <a:rPr lang="en-US" dirty="0" smtClean="0"/>
              <a:t> Muhammad </a:t>
            </a:r>
            <a:r>
              <a:rPr lang="en-US" dirty="0" err="1" smtClean="0"/>
              <a:t>Moosa</a:t>
            </a:r>
            <a:endParaRPr lang="en-US" dirty="0" smtClean="0"/>
          </a:p>
          <a:p>
            <a:r>
              <a:rPr lang="en-US" dirty="0" smtClean="0"/>
              <a:t>Lecturer</a:t>
            </a:r>
          </a:p>
          <a:p>
            <a:r>
              <a:rPr lang="en-US" dirty="0" smtClean="0"/>
              <a:t>Department of Computer Science &amp; Engineering</a:t>
            </a:r>
          </a:p>
          <a:p>
            <a:r>
              <a:rPr lang="en-US" dirty="0" smtClean="0"/>
              <a:t>Bangladesh University of Engineering &amp; Technology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dirty="0" smtClean="0"/>
              <a:t>Function </a:t>
            </a:r>
            <a:r>
              <a:rPr lang="en-US" dirty="0" smtClean="0"/>
              <a:t>Overloading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Overloading and Ambiguity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447800"/>
            <a:ext cx="4800600" cy="4572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200" dirty="0">
                <a:latin typeface="Courier New" pitchFamily="49" charset="0"/>
                <a:cs typeface="Courier New" pitchFamily="49" charset="0"/>
              </a:rPr>
              <a:t>#include&lt;</a:t>
            </a:r>
            <a:r>
              <a:rPr lang="en-US" sz="2200" dirty="0" err="1">
                <a:latin typeface="Courier New" pitchFamily="49" charset="0"/>
                <a:cs typeface="Courier New" pitchFamily="49" charset="0"/>
              </a:rPr>
              <a:t>iostream</a:t>
            </a:r>
            <a:r>
              <a:rPr lang="en-US" sz="2200" dirty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 marL="0" indent="0">
              <a:buNone/>
            </a:pPr>
            <a:r>
              <a:rPr lang="en-US" sz="2200" dirty="0">
                <a:latin typeface="Courier New" pitchFamily="49" charset="0"/>
                <a:cs typeface="Courier New" pitchFamily="49" charset="0"/>
              </a:rPr>
              <a:t>using namespace </a:t>
            </a:r>
            <a:r>
              <a:rPr lang="en-US" sz="2200" dirty="0" err="1">
                <a:latin typeface="Courier New" pitchFamily="49" charset="0"/>
                <a:cs typeface="Courier New" pitchFamily="49" charset="0"/>
              </a:rPr>
              <a:t>std</a:t>
            </a:r>
            <a:r>
              <a:rPr lang="en-US" sz="2200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22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200" dirty="0">
                <a:latin typeface="Courier New" pitchFamily="49" charset="0"/>
                <a:cs typeface="Courier New" pitchFamily="49" charset="0"/>
              </a:rPr>
              <a:t> f(</a:t>
            </a:r>
            <a:r>
              <a:rPr lang="en-US" sz="22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200" dirty="0">
                <a:latin typeface="Courier New" pitchFamily="49" charset="0"/>
                <a:cs typeface="Courier New" pitchFamily="49" charset="0"/>
              </a:rPr>
              <a:t> a)</a:t>
            </a:r>
          </a:p>
          <a:p>
            <a:pPr marL="0" indent="0">
              <a:buNone/>
            </a:pPr>
            <a:r>
              <a:rPr lang="en-US" sz="2200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sz="2200" dirty="0">
                <a:latin typeface="Courier New" pitchFamily="49" charset="0"/>
                <a:cs typeface="Courier New" pitchFamily="49" charset="0"/>
              </a:rPr>
              <a:t>	return a*a;</a:t>
            </a:r>
          </a:p>
          <a:p>
            <a:pPr marL="0" indent="0">
              <a:buNone/>
            </a:pPr>
            <a:r>
              <a:rPr lang="en-US" sz="2200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r>
              <a:rPr lang="en-US" sz="22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200" dirty="0">
                <a:latin typeface="Courier New" pitchFamily="49" charset="0"/>
                <a:cs typeface="Courier New" pitchFamily="49" charset="0"/>
              </a:rPr>
              <a:t> f(</a:t>
            </a:r>
            <a:r>
              <a:rPr lang="en-US" sz="22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200" dirty="0">
                <a:latin typeface="Courier New" pitchFamily="49" charset="0"/>
                <a:cs typeface="Courier New" pitchFamily="49" charset="0"/>
              </a:rPr>
              <a:t> a, </a:t>
            </a:r>
            <a:r>
              <a:rPr lang="en-US" sz="22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200" dirty="0">
                <a:latin typeface="Courier New" pitchFamily="49" charset="0"/>
                <a:cs typeface="Courier New" pitchFamily="49" charset="0"/>
              </a:rPr>
              <a:t> b=0)</a:t>
            </a:r>
          </a:p>
          <a:p>
            <a:pPr marL="0" indent="0">
              <a:buNone/>
            </a:pPr>
            <a:r>
              <a:rPr lang="en-US" sz="2200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sz="2200" dirty="0">
                <a:latin typeface="Courier New" pitchFamily="49" charset="0"/>
                <a:cs typeface="Courier New" pitchFamily="49" charset="0"/>
              </a:rPr>
              <a:t>	return a*b;</a:t>
            </a:r>
          </a:p>
          <a:p>
            <a:pPr marL="0" indent="0">
              <a:buNone/>
            </a:pPr>
            <a:r>
              <a:rPr lang="en-US" sz="2200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n-US" sz="22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571999" y="1447800"/>
            <a:ext cx="6172201" cy="4572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2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200" dirty="0">
                <a:latin typeface="Courier New" pitchFamily="49" charset="0"/>
                <a:cs typeface="Courier New" pitchFamily="49" charset="0"/>
              </a:rPr>
              <a:t> main()</a:t>
            </a:r>
          </a:p>
          <a:p>
            <a:pPr marL="0" indent="0">
              <a:buNone/>
            </a:pPr>
            <a:r>
              <a:rPr lang="en-US" sz="2200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sz="22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200" dirty="0" err="1">
                <a:latin typeface="Courier New" pitchFamily="49" charset="0"/>
                <a:cs typeface="Courier New" pitchFamily="49" charset="0"/>
              </a:rPr>
              <a:t>cout</a:t>
            </a:r>
            <a:r>
              <a:rPr lang="en-US" sz="2200" dirty="0">
                <a:latin typeface="Courier New" pitchFamily="49" charset="0"/>
                <a:cs typeface="Courier New" pitchFamily="49" charset="0"/>
              </a:rPr>
              <a:t>&lt;&lt;f(10, 8);</a:t>
            </a:r>
          </a:p>
          <a:p>
            <a:pPr marL="0" indent="0">
              <a:buNone/>
            </a:pPr>
            <a:r>
              <a:rPr lang="en-US" sz="22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200" dirty="0" err="1">
                <a:latin typeface="Courier New" pitchFamily="49" charset="0"/>
                <a:cs typeface="Courier New" pitchFamily="49" charset="0"/>
              </a:rPr>
              <a:t>cout</a:t>
            </a:r>
            <a:r>
              <a:rPr lang="en-US" sz="2200" dirty="0">
                <a:latin typeface="Courier New" pitchFamily="49" charset="0"/>
                <a:cs typeface="Courier New" pitchFamily="49" charset="0"/>
              </a:rPr>
              <a:t>&lt;&lt;f(2</a:t>
            </a:r>
            <a:r>
              <a:rPr lang="en-US" sz="2200" dirty="0" smtClean="0">
                <a:latin typeface="Courier New" pitchFamily="49" charset="0"/>
                <a:cs typeface="Courier New" pitchFamily="49" charset="0"/>
              </a:rPr>
              <a:t>);</a:t>
            </a:r>
            <a:r>
              <a:rPr lang="en-US" sz="2200" dirty="0">
                <a:latin typeface="Courier New" pitchFamily="49" charset="0"/>
                <a:cs typeface="Courier New" pitchFamily="49" charset="0"/>
              </a:rPr>
              <a:t> //ambiguous</a:t>
            </a:r>
          </a:p>
          <a:p>
            <a:pPr marL="0" indent="0">
              <a:buNone/>
            </a:pPr>
            <a:endParaRPr lang="en-US" sz="2200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200" dirty="0">
                <a:latin typeface="Courier New" pitchFamily="49" charset="0"/>
                <a:cs typeface="Courier New" pitchFamily="49" charset="0"/>
              </a:rPr>
              <a:t>	return 0;</a:t>
            </a:r>
          </a:p>
          <a:p>
            <a:pPr marL="0" indent="0">
              <a:buNone/>
            </a:pPr>
            <a:r>
              <a:rPr lang="en-US" sz="2200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="" xmlns:p14="http://schemas.microsoft.com/office/powerpoint/2010/main" val="13250397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Copy Constructor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Overloaded constructor</a:t>
            </a:r>
          </a:p>
          <a:p>
            <a:r>
              <a:rPr lang="en-US" dirty="0" smtClean="0"/>
              <a:t>When object is passed as function parameter bitwise copy is made</a:t>
            </a:r>
          </a:p>
          <a:p>
            <a:r>
              <a:rPr lang="en-US" dirty="0" smtClean="0"/>
              <a:t>Bitwise copy of pointer will cause the copy to point at the same location</a:t>
            </a:r>
          </a:p>
          <a:p>
            <a:r>
              <a:rPr lang="en-US" dirty="0" smtClean="0"/>
              <a:t>Copy constructor is applied to initialization</a:t>
            </a:r>
          </a:p>
          <a:p>
            <a:r>
              <a:rPr lang="en-US" dirty="0" smtClean="0"/>
              <a:t>Do not affect assignment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23318397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Copy Constructor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Three ways of initialization</a:t>
            </a:r>
          </a:p>
          <a:p>
            <a:pPr lvl="1"/>
            <a:r>
              <a:rPr lang="en-US" dirty="0" smtClean="0"/>
              <a:t>Object initialized by other in declaration statement</a:t>
            </a:r>
          </a:p>
          <a:p>
            <a:pPr lvl="2"/>
            <a:r>
              <a:rPr lang="en-US" dirty="0" err="1" smtClean="0"/>
              <a:t>myclass</a:t>
            </a:r>
            <a:r>
              <a:rPr lang="en-US" dirty="0" smtClean="0"/>
              <a:t> x=y;</a:t>
            </a:r>
          </a:p>
          <a:p>
            <a:pPr lvl="1"/>
            <a:r>
              <a:rPr lang="en-US" dirty="0" smtClean="0"/>
              <a:t>Object as function parameter</a:t>
            </a:r>
          </a:p>
          <a:p>
            <a:pPr lvl="2"/>
            <a:r>
              <a:rPr lang="en-US" dirty="0" smtClean="0"/>
              <a:t>f(y);</a:t>
            </a:r>
          </a:p>
          <a:p>
            <a:pPr lvl="1"/>
            <a:r>
              <a:rPr lang="en-US" dirty="0" smtClean="0"/>
              <a:t>Object returned from function</a:t>
            </a:r>
          </a:p>
          <a:p>
            <a:pPr lvl="2"/>
            <a:r>
              <a:rPr lang="en-US" dirty="0" smtClean="0"/>
              <a:t>y=f();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23887795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Copy Constructor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152400" y="1447800"/>
            <a:ext cx="5181600" cy="5105400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#include&lt;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iostream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using namespace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std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class array {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*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p;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size;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public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: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array(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const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array &amp;a)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{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i;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	size=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a.size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	p=new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[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a.size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];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	for(i=0; i&lt;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a.size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; i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++)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		p[i]=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a.p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[i];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cout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&lt;&lt;"Copy Constructor\n";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quarter" idx="2"/>
          </p:nvPr>
        </p:nvSpPr>
        <p:spPr>
          <a:xfrm>
            <a:off x="5181600" y="1447800"/>
            <a:ext cx="4953000" cy="4953000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array(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sz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{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	p=new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[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sz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];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	size=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sz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cout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&lt;&lt;"Normal Cons\n";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void put(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i,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j)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	p[i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]=j; </a:t>
            </a: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get(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i) { </a:t>
            </a: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	return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p[i]; </a:t>
            </a: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~array() {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delete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p</a:t>
            </a:r>
            <a:r>
              <a:rPr lang="en-US" smtClean="0">
                <a:latin typeface="Courier New" pitchFamily="49" charset="0"/>
                <a:cs typeface="Courier New" pitchFamily="49" charset="0"/>
              </a:rPr>
              <a:t>; } 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};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57048788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Copy Constructor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152400" y="1447800"/>
            <a:ext cx="7315200" cy="5105400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main()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array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num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(5);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for(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i=0;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i&lt;5;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i++)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num.put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(i, i*i);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for(i=0;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i&lt;5;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i++)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cout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&lt;&lt;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num.get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(i)&lt;&lt;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endl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array x=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num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for(i=0;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i&lt;5;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i++)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cout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&lt;&lt;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x.get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(i)&lt;&lt;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endl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return 0;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quarter" idx="2"/>
          </p:nvPr>
        </p:nvSpPr>
        <p:spPr>
          <a:xfrm>
            <a:off x="7696200" y="1447800"/>
            <a:ext cx="2362200" cy="5198660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b="1" dirty="0"/>
              <a:t>Output:</a:t>
            </a:r>
          </a:p>
          <a:p>
            <a:pPr marL="0" indent="0">
              <a:buNone/>
            </a:pPr>
            <a:r>
              <a:rPr lang="en-US" dirty="0"/>
              <a:t>Normal Cons</a:t>
            </a:r>
          </a:p>
          <a:p>
            <a:pPr marL="0" indent="0">
              <a:buNone/>
            </a:pPr>
            <a:r>
              <a:rPr lang="en-US" dirty="0"/>
              <a:t>0</a:t>
            </a:r>
          </a:p>
          <a:p>
            <a:pPr marL="0" indent="0">
              <a:buNone/>
            </a:pPr>
            <a:r>
              <a:rPr lang="en-US" dirty="0"/>
              <a:t>1</a:t>
            </a:r>
          </a:p>
          <a:p>
            <a:pPr marL="0" indent="0">
              <a:buNone/>
            </a:pPr>
            <a:r>
              <a:rPr lang="en-US" dirty="0"/>
              <a:t>4</a:t>
            </a:r>
          </a:p>
          <a:p>
            <a:pPr marL="0" indent="0">
              <a:buNone/>
            </a:pPr>
            <a:r>
              <a:rPr lang="en-US" dirty="0"/>
              <a:t>9</a:t>
            </a:r>
          </a:p>
          <a:p>
            <a:pPr marL="0" indent="0">
              <a:buNone/>
            </a:pPr>
            <a:r>
              <a:rPr lang="en-US" dirty="0"/>
              <a:t>16</a:t>
            </a:r>
          </a:p>
          <a:p>
            <a:pPr marL="0" indent="0">
              <a:buNone/>
            </a:pPr>
            <a:r>
              <a:rPr lang="en-US" dirty="0"/>
              <a:t>25</a:t>
            </a:r>
          </a:p>
          <a:p>
            <a:pPr marL="0" indent="0">
              <a:buNone/>
            </a:pPr>
            <a:r>
              <a:rPr lang="en-US" dirty="0" smtClean="0"/>
              <a:t>Copy </a:t>
            </a:r>
            <a:r>
              <a:rPr lang="en-US" dirty="0"/>
              <a:t>Constructor</a:t>
            </a:r>
          </a:p>
          <a:p>
            <a:pPr marL="0" indent="0">
              <a:buNone/>
            </a:pPr>
            <a:r>
              <a:rPr lang="en-US" dirty="0"/>
              <a:t>0</a:t>
            </a:r>
          </a:p>
          <a:p>
            <a:pPr marL="0" indent="0">
              <a:buNone/>
            </a:pPr>
            <a:r>
              <a:rPr lang="en-US" dirty="0"/>
              <a:t>1</a:t>
            </a:r>
          </a:p>
          <a:p>
            <a:pPr marL="0" indent="0">
              <a:buNone/>
            </a:pPr>
            <a:r>
              <a:rPr lang="en-US" dirty="0"/>
              <a:t>4</a:t>
            </a:r>
          </a:p>
          <a:p>
            <a:pPr marL="0" indent="0">
              <a:buNone/>
            </a:pPr>
            <a:r>
              <a:rPr lang="en-US" dirty="0"/>
              <a:t>9</a:t>
            </a:r>
          </a:p>
          <a:p>
            <a:pPr marL="0" indent="0">
              <a:buNone/>
            </a:pPr>
            <a:r>
              <a:rPr lang="en-US" dirty="0"/>
              <a:t>16</a:t>
            </a:r>
          </a:p>
          <a:p>
            <a:pPr marL="0" indent="0">
              <a:buNone/>
            </a:pPr>
            <a:r>
              <a:rPr lang="en-US" dirty="0"/>
              <a:t>25</a:t>
            </a:r>
          </a:p>
          <a:p>
            <a:pPr marL="0" indent="0">
              <a:buNone/>
            </a:pPr>
            <a:r>
              <a:rPr lang="en-US" dirty="0" smtClean="0"/>
              <a:t>36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0020983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default Argument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90600" y="1447800"/>
            <a:ext cx="8420100" cy="4648200"/>
          </a:xfrm>
        </p:spPr>
        <p:txBody>
          <a:bodyPr>
            <a:normAutofit/>
          </a:bodyPr>
          <a:lstStyle/>
          <a:p>
            <a:r>
              <a:rPr lang="en-US" dirty="0" smtClean="0"/>
              <a:t>Give parameter a default value</a:t>
            </a:r>
          </a:p>
          <a:p>
            <a:r>
              <a:rPr lang="en-US" dirty="0" smtClean="0"/>
              <a:t>Function can be called without specifying argument</a:t>
            </a:r>
          </a:p>
          <a:p>
            <a:r>
              <a:rPr lang="en-US" dirty="0" smtClean="0"/>
              <a:t>Defaults can not be specified in both function prototype &amp; definition</a:t>
            </a:r>
          </a:p>
          <a:p>
            <a:r>
              <a:rPr lang="en-US" dirty="0" smtClean="0"/>
              <a:t>Default parameters must be to the right of any parameters that have no defaults</a:t>
            </a:r>
          </a:p>
          <a:p>
            <a:r>
              <a:rPr lang="en-US" dirty="0" smtClean="0"/>
              <a:t>Default value must be constant or global variable</a:t>
            </a:r>
          </a:p>
        </p:txBody>
      </p:sp>
    </p:spTree>
    <p:extLst>
      <p:ext uri="{BB962C8B-B14F-4D97-AF65-F5344CB8AC3E}">
        <p14:creationId xmlns="" xmlns:p14="http://schemas.microsoft.com/office/powerpoint/2010/main" val="463095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default Argument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#include&lt;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iostream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using namespace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std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void f(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a=0,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b=0)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cout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&lt;&lt;"a="&lt;&lt;a&lt;&lt;", b="&lt;&lt;b&lt;&lt;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endl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r>
              <a:rPr lang="en-US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main()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f(0);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f(10);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f(6, 4);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return 0;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275222" y="4191000"/>
            <a:ext cx="110677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Output:</a:t>
            </a:r>
          </a:p>
          <a:p>
            <a:r>
              <a:rPr lang="en-US" dirty="0"/>
              <a:t>a=0, b=0</a:t>
            </a:r>
          </a:p>
          <a:p>
            <a:r>
              <a:rPr lang="en-US" dirty="0"/>
              <a:t>a=10, b=0</a:t>
            </a:r>
          </a:p>
          <a:p>
            <a:r>
              <a:rPr lang="en-US" dirty="0"/>
              <a:t>a=6, </a:t>
            </a:r>
            <a:r>
              <a:rPr lang="en-US" dirty="0" smtClean="0"/>
              <a:t>b=4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4994831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default Argument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#include&lt;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iostream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using namespace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std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void f(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a,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b=0)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cout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&lt;&lt;"a="&lt;&lt;a&lt;&lt;", b="&lt;&lt;b&lt;&lt;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endl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r>
              <a:rPr lang="en-US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main()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f(0);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f(10);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f(6, 4);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return 0;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275222" y="4191000"/>
            <a:ext cx="110677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Output:</a:t>
            </a:r>
          </a:p>
          <a:p>
            <a:r>
              <a:rPr lang="en-US" dirty="0"/>
              <a:t>a=0, b=0</a:t>
            </a:r>
          </a:p>
          <a:p>
            <a:r>
              <a:rPr lang="en-US" dirty="0"/>
              <a:t>a=10, b=0</a:t>
            </a:r>
          </a:p>
          <a:p>
            <a:r>
              <a:rPr lang="en-US" dirty="0"/>
              <a:t>a=6, </a:t>
            </a:r>
            <a:r>
              <a:rPr lang="en-US" dirty="0" smtClean="0"/>
              <a:t>b=4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6619896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default Argument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#include&lt;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iostream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using namespace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std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void f(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a=0,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b)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cout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&lt;&lt;"a="&lt;&lt;a&lt;&lt;", b="&lt;&lt;b&lt;&lt;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endl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r>
              <a:rPr lang="en-US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main()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f(0);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f(10);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f(6, 4);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return 0;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275222" y="4191000"/>
            <a:ext cx="7718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Error!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668329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Overloading and Ambiguity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Can be caused by</a:t>
            </a:r>
          </a:p>
          <a:p>
            <a:pPr lvl="1"/>
            <a:r>
              <a:rPr lang="en-US" dirty="0" smtClean="0"/>
              <a:t>Type conversion</a:t>
            </a:r>
          </a:p>
          <a:p>
            <a:pPr lvl="1"/>
            <a:r>
              <a:rPr lang="en-US" dirty="0" smtClean="0"/>
              <a:t>Reference parameter</a:t>
            </a:r>
          </a:p>
          <a:p>
            <a:pPr lvl="1"/>
            <a:r>
              <a:rPr lang="en-US" dirty="0" smtClean="0"/>
              <a:t>Default arguments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2495146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Overloading and Ambiguity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1447800"/>
            <a:ext cx="5486400" cy="4572000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#include&lt;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iostream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using namespace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std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void f(float a)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cout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&lt;&lt;"float "&lt;&lt;a&lt;&lt;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endl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float f(float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a)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return a/2.0;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5638800" y="1447800"/>
            <a:ext cx="4419600" cy="4572000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main()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float x=2.0;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double y=3.1;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f(x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);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//ambiguous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f(y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);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//ambiguous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f(10);//ambiguous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return 0;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7861618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Overloading and Ambiguity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90600" y="1447800"/>
            <a:ext cx="4800600" cy="45720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#include&lt;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iostream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using namespace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std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f(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a,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b)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return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a+b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r>
              <a:rPr lang="en-US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f(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a,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&amp;b)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return a-b;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5844540" y="1447800"/>
            <a:ext cx="4061460" cy="45720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main()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x=1, y=3;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cout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&lt;&lt;f(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x,y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return 0;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="" xmlns:p14="http://schemas.microsoft.com/office/powerpoint/2010/main" val="7927473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Overloading and Ambiguity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52400" y="1447800"/>
            <a:ext cx="5715000" cy="4572000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#include&lt;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iostream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using namespace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std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void f(float a)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cout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&lt;&lt;"float "&lt;&lt;a&lt;&lt;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endl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void f(double a)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cout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&lt;&lt;"double "&lt;&lt;a&lt;&lt;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endl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5768340" y="1447800"/>
            <a:ext cx="4290060" cy="4572000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main()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float x=2.0;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double y=3.1;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f(x);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f(y);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f(10);//ambiguous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return 0;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48153764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11708</TotalTime>
  <Words>347</Words>
  <Application>Microsoft Office PowerPoint</Application>
  <PresentationFormat>A4 Paper (210x297 mm)</PresentationFormat>
  <Paragraphs>217</Paragraphs>
  <Slides>14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Equity</vt:lpstr>
      <vt:lpstr>Function Overloading</vt:lpstr>
      <vt:lpstr>default Argument</vt:lpstr>
      <vt:lpstr>default Argument</vt:lpstr>
      <vt:lpstr>default Argument</vt:lpstr>
      <vt:lpstr>default Argument</vt:lpstr>
      <vt:lpstr>Overloading and Ambiguity</vt:lpstr>
      <vt:lpstr>Overloading and Ambiguity</vt:lpstr>
      <vt:lpstr>Overloading and Ambiguity</vt:lpstr>
      <vt:lpstr>Overloading and Ambiguity</vt:lpstr>
      <vt:lpstr>Overloading and Ambiguity</vt:lpstr>
      <vt:lpstr>Copy Constructor</vt:lpstr>
      <vt:lpstr>Copy Constructor</vt:lpstr>
      <vt:lpstr>Copy Constructor</vt:lpstr>
      <vt:lpstr>Copy Constructor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Tanaeem</dc:creator>
  <cp:lastModifiedBy>Tanaeem</cp:lastModifiedBy>
  <cp:revision>1119</cp:revision>
  <dcterms:created xsi:type="dcterms:W3CDTF">2006-08-16T00:00:00Z</dcterms:created>
  <dcterms:modified xsi:type="dcterms:W3CDTF">2015-06-21T13:58:29Z</dcterms:modified>
</cp:coreProperties>
</file>