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9"/>
  </p:notesMasterIdLst>
  <p:handoutMasterIdLst>
    <p:handoutMasterId r:id="rId70"/>
  </p:handoutMasterIdLst>
  <p:sldIdLst>
    <p:sldId id="256" r:id="rId2"/>
    <p:sldId id="288" r:id="rId3"/>
    <p:sldId id="327" r:id="rId4"/>
    <p:sldId id="266" r:id="rId5"/>
    <p:sldId id="263" r:id="rId6"/>
    <p:sldId id="328" r:id="rId7"/>
    <p:sldId id="260" r:id="rId8"/>
    <p:sldId id="329" r:id="rId9"/>
    <p:sldId id="265" r:id="rId10"/>
    <p:sldId id="259" r:id="rId11"/>
    <p:sldId id="330" r:id="rId12"/>
    <p:sldId id="261" r:id="rId13"/>
    <p:sldId id="269" r:id="rId14"/>
    <p:sldId id="267" r:id="rId15"/>
    <p:sldId id="262" r:id="rId16"/>
    <p:sldId id="264" r:id="rId17"/>
    <p:sldId id="290" r:id="rId18"/>
    <p:sldId id="268" r:id="rId19"/>
    <p:sldId id="270" r:id="rId20"/>
    <p:sldId id="289" r:id="rId21"/>
    <p:sldId id="272" r:id="rId22"/>
    <p:sldId id="320" r:id="rId23"/>
    <p:sldId id="291" r:id="rId24"/>
    <p:sldId id="322" r:id="rId25"/>
    <p:sldId id="317" r:id="rId26"/>
    <p:sldId id="321" r:id="rId27"/>
    <p:sldId id="318" r:id="rId28"/>
    <p:sldId id="319" r:id="rId29"/>
    <p:sldId id="273" r:id="rId30"/>
    <p:sldId id="284" r:id="rId31"/>
    <p:sldId id="285" r:id="rId32"/>
    <p:sldId id="286" r:id="rId33"/>
    <p:sldId id="274" r:id="rId34"/>
    <p:sldId id="331" r:id="rId35"/>
    <p:sldId id="275" r:id="rId36"/>
    <p:sldId id="276" r:id="rId37"/>
    <p:sldId id="277" r:id="rId38"/>
    <p:sldId id="278" r:id="rId39"/>
    <p:sldId id="279" r:id="rId40"/>
    <p:sldId id="280" r:id="rId41"/>
    <p:sldId id="323" r:id="rId42"/>
    <p:sldId id="282" r:id="rId43"/>
    <p:sldId id="283" r:id="rId44"/>
    <p:sldId id="314" r:id="rId45"/>
    <p:sldId id="325" r:id="rId46"/>
    <p:sldId id="326" r:id="rId47"/>
    <p:sldId id="294" r:id="rId48"/>
    <p:sldId id="296" r:id="rId49"/>
    <p:sldId id="297" r:id="rId50"/>
    <p:sldId id="315" r:id="rId51"/>
    <p:sldId id="313" r:id="rId52"/>
    <p:sldId id="301" r:id="rId53"/>
    <p:sldId id="302" r:id="rId54"/>
    <p:sldId id="303" r:id="rId55"/>
    <p:sldId id="305" r:id="rId56"/>
    <p:sldId id="306" r:id="rId57"/>
    <p:sldId id="307" r:id="rId58"/>
    <p:sldId id="287" r:id="rId59"/>
    <p:sldId id="324" r:id="rId60"/>
    <p:sldId id="304" r:id="rId61"/>
    <p:sldId id="308" r:id="rId62"/>
    <p:sldId id="311" r:id="rId63"/>
    <p:sldId id="312" r:id="rId64"/>
    <p:sldId id="316" r:id="rId65"/>
    <p:sldId id="333" r:id="rId66"/>
    <p:sldId id="334" r:id="rId67"/>
    <p:sldId id="332" r:id="rId68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642" y="-25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6/15/2015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5406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2262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Upper</a:t>
            </a:r>
            <a:r>
              <a:rPr lang="en-US" baseline="0" dirty="0" smtClean="0"/>
              <a:t> triangular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Upper</a:t>
            </a:r>
            <a:r>
              <a:rPr lang="en-US" baseline="0" dirty="0" smtClean="0"/>
              <a:t> triangular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1+2^2+3^3+4^4…..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Upper</a:t>
            </a:r>
            <a:r>
              <a:rPr lang="en-US" baseline="0" dirty="0" smtClean="0"/>
              <a:t> triangular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352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Lecture: 5, 6, 7, 8, 9, 10, 11, 12, 13</a:t>
            </a:r>
          </a:p>
          <a:p>
            <a:r>
              <a:rPr lang="en-US" dirty="0" smtClean="0"/>
              <a:t>Reference: Chapter 2.1-2.5, 3.1-3.9</a:t>
            </a:r>
          </a:p>
          <a:p>
            <a:r>
              <a:rPr lang="en-US" dirty="0" smtClean="0"/>
              <a:t>Date: 04.03.2015, 08.03.2015, 10.03.2015, 11.03.2015, 15.03.2015, 24.03.2015, 25.03.2015, 29.03.2015</a:t>
            </a:r>
            <a:r>
              <a:rPr lang="en-US" smtClean="0"/>
              <a:t>, 31.03.2015, 05.04.2015</a:t>
            </a:r>
            <a:endParaRPr lang="en-US" dirty="0" smtClean="0"/>
          </a:p>
          <a:p>
            <a:r>
              <a:rPr lang="en-US" dirty="0" smtClean="0"/>
              <a:t>Prepared by:</a:t>
            </a:r>
          </a:p>
          <a:p>
            <a:r>
              <a:rPr lang="en-US" dirty="0" err="1" smtClean="0"/>
              <a:t>Johra</a:t>
            </a:r>
            <a:r>
              <a:rPr lang="en-US" dirty="0" smtClean="0"/>
              <a:t> Muhammad </a:t>
            </a:r>
            <a:r>
              <a:rPr lang="en-US" dirty="0" err="1" smtClean="0"/>
              <a:t>Moosa</a:t>
            </a:r>
            <a:endParaRPr lang="en-US" dirty="0" smtClean="0"/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Department of Computer Science &amp; Engineering</a:t>
            </a:r>
          </a:p>
          <a:p>
            <a:r>
              <a:rPr lang="en-US" dirty="0" smtClean="0"/>
              <a:t>Bangladesh University of Engineering &amp; Technology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Introduction to Control Statements</a:t>
            </a:r>
            <a:r>
              <a:rPr lang="en-US" dirty="0" smtClean="0"/>
              <a:t>      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if(</a:t>
            </a:r>
            <a:r>
              <a:rPr lang="en-US" i="1" dirty="0" smtClean="0"/>
              <a:t>expression</a:t>
            </a:r>
            <a:r>
              <a:rPr lang="en-US" dirty="0" smtClean="0"/>
              <a:t>) </a:t>
            </a:r>
            <a:r>
              <a:rPr lang="en-US" i="1" dirty="0" smtClean="0"/>
              <a:t>statement1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else </a:t>
            </a:r>
            <a:r>
              <a:rPr lang="en-US" i="1" dirty="0" smtClean="0"/>
              <a:t>statement2</a:t>
            </a:r>
            <a:r>
              <a:rPr lang="en-US" dirty="0" smtClean="0"/>
              <a:t>;</a:t>
            </a:r>
          </a:p>
          <a:p>
            <a:pPr lvl="1"/>
            <a:r>
              <a:rPr lang="en-US" sz="2600" dirty="0" smtClean="0"/>
              <a:t>If </a:t>
            </a:r>
            <a:r>
              <a:rPr lang="en-US" sz="2600" i="1" dirty="0" smtClean="0"/>
              <a:t>expression</a:t>
            </a:r>
            <a:r>
              <a:rPr lang="en-US" sz="2600" dirty="0" smtClean="0"/>
              <a:t> is </a:t>
            </a:r>
            <a:r>
              <a:rPr lang="en-US" sz="2600" b="1" dirty="0" smtClean="0"/>
              <a:t>true</a:t>
            </a:r>
            <a:r>
              <a:rPr lang="en-US" sz="2600" dirty="0" smtClean="0"/>
              <a:t> </a:t>
            </a:r>
            <a:r>
              <a:rPr lang="en-US" sz="2600" i="1" dirty="0" smtClean="0"/>
              <a:t>statement1</a:t>
            </a:r>
            <a:r>
              <a:rPr lang="en-US" sz="2600" dirty="0" smtClean="0"/>
              <a:t> will be evaluated and </a:t>
            </a:r>
            <a:r>
              <a:rPr lang="en-US" sz="2600" i="1" dirty="0" smtClean="0"/>
              <a:t>statement2</a:t>
            </a:r>
            <a:r>
              <a:rPr lang="en-US" sz="2600" dirty="0" smtClean="0"/>
              <a:t> will be skipped</a:t>
            </a:r>
          </a:p>
          <a:p>
            <a:pPr lvl="1"/>
            <a:r>
              <a:rPr lang="en-US" sz="2600" dirty="0" smtClean="0"/>
              <a:t>If </a:t>
            </a:r>
            <a:r>
              <a:rPr lang="en-US" sz="2600" i="1" dirty="0" smtClean="0"/>
              <a:t>expression</a:t>
            </a:r>
            <a:r>
              <a:rPr lang="en-US" sz="2600" dirty="0" smtClean="0"/>
              <a:t> is </a:t>
            </a:r>
            <a:r>
              <a:rPr lang="en-US" sz="2600" b="1" dirty="0" smtClean="0"/>
              <a:t>false</a:t>
            </a:r>
            <a:r>
              <a:rPr lang="en-US" sz="2600" dirty="0" smtClean="0"/>
              <a:t> </a:t>
            </a:r>
            <a:r>
              <a:rPr lang="en-US" sz="2600" i="1" dirty="0" smtClean="0"/>
              <a:t>statement1</a:t>
            </a:r>
            <a:r>
              <a:rPr lang="en-US" sz="2600" dirty="0" smtClean="0"/>
              <a:t> will be bypassed and </a:t>
            </a:r>
            <a:r>
              <a:rPr lang="en-US" sz="2600" i="1" dirty="0" smtClean="0"/>
              <a:t>statement2</a:t>
            </a:r>
            <a:r>
              <a:rPr lang="en-US" sz="2600" dirty="0" smtClean="0"/>
              <a:t> will be executed</a:t>
            </a:r>
          </a:p>
          <a:p>
            <a:pPr lvl="1"/>
            <a:r>
              <a:rPr lang="en-US" sz="2600" dirty="0" smtClean="0"/>
              <a:t>Under no circumstances both the statements will execute</a:t>
            </a:r>
          </a:p>
          <a:p>
            <a:pPr lvl="1"/>
            <a:r>
              <a:rPr lang="en-US" sz="2600" dirty="0" smtClean="0"/>
              <a:t>Two-way decision path</a:t>
            </a:r>
          </a:p>
          <a:p>
            <a:pPr lvl="1"/>
            <a:endParaRPr lang="en-US" sz="2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4" name="Flowchart: Connector 3"/>
          <p:cNvSpPr/>
          <p:nvPr/>
        </p:nvSpPr>
        <p:spPr>
          <a:xfrm>
            <a:off x="3048000" y="1600200"/>
            <a:ext cx="304800" cy="304800"/>
          </a:xfrm>
          <a:prstGeom prst="flowChartConnector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Decision 4"/>
          <p:cNvSpPr/>
          <p:nvPr/>
        </p:nvSpPr>
        <p:spPr>
          <a:xfrm>
            <a:off x="2133600" y="2286000"/>
            <a:ext cx="2133600" cy="1371600"/>
          </a:xfrm>
          <a:prstGeom prst="flowChartDecision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num&gt;=0</a:t>
            </a:r>
            <a:endParaRPr lang="en-US" dirty="0"/>
          </a:p>
        </p:txBody>
      </p:sp>
      <p:sp>
        <p:nvSpPr>
          <p:cNvPr id="6" name="Flowchart: Process 5"/>
          <p:cNvSpPr/>
          <p:nvPr/>
        </p:nvSpPr>
        <p:spPr>
          <a:xfrm>
            <a:off x="5562600" y="2667000"/>
            <a:ext cx="1676400" cy="612648"/>
          </a:xfrm>
          <a:prstGeom prst="flowChartProcess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num is positive</a:t>
            </a:r>
            <a:endParaRPr lang="en-US" dirty="0"/>
          </a:p>
        </p:txBody>
      </p:sp>
      <p:cxnSp>
        <p:nvCxnSpPr>
          <p:cNvPr id="10" name="Straight Arrow Connector 9"/>
          <p:cNvCxnSpPr>
            <a:stCxn id="4" idx="4"/>
            <a:endCxn id="5" idx="0"/>
          </p:cNvCxnSpPr>
          <p:nvPr/>
        </p:nvCxnSpPr>
        <p:spPr>
          <a:xfrm rot="5400000">
            <a:off x="3009900" y="2095500"/>
            <a:ext cx="381000" cy="1588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3"/>
            <a:endCxn id="6" idx="1"/>
          </p:cNvCxnSpPr>
          <p:nvPr/>
        </p:nvCxnSpPr>
        <p:spPr>
          <a:xfrm>
            <a:off x="4267200" y="2971800"/>
            <a:ext cx="1295400" cy="1524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24400" y="2667000"/>
            <a:ext cx="536685" cy="36933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4" name="Flowchart: Connector 13"/>
          <p:cNvSpPr/>
          <p:nvPr/>
        </p:nvSpPr>
        <p:spPr>
          <a:xfrm>
            <a:off x="3048000" y="5486400"/>
            <a:ext cx="304800" cy="304800"/>
          </a:xfrm>
          <a:prstGeom prst="flowChartConnector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5" idx="2"/>
            <a:endCxn id="16" idx="0"/>
          </p:cNvCxnSpPr>
          <p:nvPr/>
        </p:nvCxnSpPr>
        <p:spPr>
          <a:xfrm rot="5400000">
            <a:off x="2933700" y="3924300"/>
            <a:ext cx="533400" cy="1588"/>
          </a:xfrm>
          <a:prstGeom prst="straightConnector1">
            <a:avLst/>
          </a:prstGeom>
          <a:ln>
            <a:headEnd type="none" w="med" len="med"/>
            <a:tailEnd type="arrow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652932" y="3746936"/>
            <a:ext cx="548996" cy="36933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cxnSp>
        <p:nvCxnSpPr>
          <p:cNvPr id="22" name="Shape 21"/>
          <p:cNvCxnSpPr>
            <a:stCxn id="6" idx="2"/>
          </p:cNvCxnSpPr>
          <p:nvPr/>
        </p:nvCxnSpPr>
        <p:spPr>
          <a:xfrm rot="5400000">
            <a:off x="3887724" y="2592324"/>
            <a:ext cx="1825752" cy="3200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Process 15"/>
          <p:cNvSpPr/>
          <p:nvPr/>
        </p:nvSpPr>
        <p:spPr>
          <a:xfrm>
            <a:off x="2362200" y="4191000"/>
            <a:ext cx="1676400" cy="612648"/>
          </a:xfrm>
          <a:prstGeom prst="flowChartProcess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num is negative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6" idx="2"/>
            <a:endCxn id="14" idx="0"/>
          </p:cNvCxnSpPr>
          <p:nvPr/>
        </p:nvCxnSpPr>
        <p:spPr>
          <a:xfrm rot="5400000">
            <a:off x="2859024" y="5145024"/>
            <a:ext cx="682752" cy="1588"/>
          </a:xfrm>
          <a:prstGeom prst="straightConnector1">
            <a:avLst/>
          </a:prstGeom>
          <a:ln>
            <a:headEnd type="none" w="med" len="med"/>
            <a:tailEnd type="arrow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95250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num;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if(num&gt;=0)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("num is positive");//if(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&gt;-1) 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else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("num is negative");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else</a:t>
            </a:r>
            <a:r>
              <a:rPr lang="en-US" dirty="0" smtClean="0"/>
              <a:t> part is optional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else</a:t>
            </a:r>
            <a:r>
              <a:rPr lang="en-US" dirty="0" smtClean="0"/>
              <a:t> is associated with closest </a:t>
            </a:r>
            <a:r>
              <a:rPr lang="en-US" b="1" dirty="0" smtClean="0"/>
              <a:t>else</a:t>
            </a:r>
            <a:r>
              <a:rPr lang="en-US" dirty="0" smtClean="0"/>
              <a:t>-less </a:t>
            </a:r>
            <a:r>
              <a:rPr lang="en-US" b="1" dirty="0" smtClean="0"/>
              <a:t>if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if(n&gt;0)</a:t>
            </a:r>
          </a:p>
          <a:p>
            <a:pPr lvl="2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if(a&gt;b) z=a;</a:t>
            </a:r>
          </a:p>
          <a:p>
            <a:pPr lvl="2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else z=b;</a:t>
            </a:r>
          </a:p>
          <a:p>
            <a:r>
              <a:rPr lang="en-US" dirty="0" smtClean="0"/>
              <a:t>Where </a:t>
            </a:r>
            <a:r>
              <a:rPr lang="en-US" b="1" dirty="0" smtClean="0"/>
              <a:t>else</a:t>
            </a:r>
            <a:r>
              <a:rPr lang="en-US" dirty="0" smtClean="0"/>
              <a:t> will be associated is shown by indentation</a:t>
            </a:r>
          </a:p>
          <a:p>
            <a:r>
              <a:rPr lang="en-US" dirty="0" smtClean="0"/>
              <a:t>Braces must be used to force association with the first </a:t>
            </a:r>
            <a:r>
              <a:rPr lang="en-US" b="1" dirty="0" smtClean="0"/>
              <a:t> </a:t>
            </a:r>
          </a:p>
          <a:p>
            <a:pPr>
              <a:spcBef>
                <a:spcPts val="8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if(n&gt;0)</a:t>
            </a:r>
          </a:p>
          <a:p>
            <a:pPr>
              <a:spcBef>
                <a:spcPts val="8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spcBef>
                <a:spcPts val="8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if(a&gt;b) z=a;</a:t>
            </a:r>
          </a:p>
          <a:p>
            <a:pPr>
              <a:spcBef>
                <a:spcPts val="8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spcBef>
                <a:spcPts val="8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else z=b;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</a:t>
            </a:r>
            <a:r>
              <a:rPr lang="en-US" b="1" dirty="0" smtClean="0"/>
              <a:t>if</a:t>
            </a:r>
            <a:r>
              <a:rPr lang="en-US" dirty="0" smtClean="0"/>
              <a:t> </a:t>
            </a:r>
            <a:r>
              <a:rPr lang="en-US" sz="3200" dirty="0" smtClean="0"/>
              <a:t>(section 3.4)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4953000" cy="45720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spcBef>
                <a:spcPts val="0"/>
              </a:spcBef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id;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("Please enter last 3 digits of your id:\n");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("%d", &amp;id);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("You are in ");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if(id%2)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if(id&lt;60)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("A1\n");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else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("A2\n");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447800"/>
            <a:ext cx="4800599" cy="45720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else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if(id&lt;61)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("B1\n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spcBef>
                <a:spcPts val="0"/>
              </a:spcBef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("B2\n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spcBef>
                <a:spcPts val="0"/>
              </a:spcBef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181600" y="13716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blocks of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105400"/>
          </a:xfrm>
        </p:spPr>
        <p:txBody>
          <a:bodyPr>
            <a:normAutofit/>
          </a:bodyPr>
          <a:lstStyle/>
          <a:p>
            <a:r>
              <a:rPr lang="en-US" sz="3100" dirty="0" smtClean="0"/>
              <a:t>Surround the statements in a block with opening and ending curly braces. </a:t>
            </a:r>
          </a:p>
          <a:p>
            <a:r>
              <a:rPr lang="en-US" sz="3100" dirty="0" smtClean="0"/>
              <a:t>One indivisible logical unit</a:t>
            </a:r>
          </a:p>
          <a:p>
            <a:r>
              <a:rPr lang="en-US" sz="3100" dirty="0" smtClean="0"/>
              <a:t>Can be used anywhere a single statement may</a:t>
            </a:r>
          </a:p>
          <a:p>
            <a:pPr lvl="0">
              <a:buClr>
                <a:srgbClr val="D34817"/>
              </a:buClr>
            </a:pPr>
            <a:r>
              <a:rPr lang="en-US" sz="3100" dirty="0" smtClean="0">
                <a:solidFill>
                  <a:prstClr val="black"/>
                </a:solidFill>
              </a:rPr>
              <a:t>Multiple statements</a:t>
            </a:r>
          </a:p>
          <a:p>
            <a:pPr lvl="0">
              <a:buClr>
                <a:srgbClr val="D34817"/>
              </a:buClr>
            </a:pPr>
            <a:r>
              <a:rPr lang="en-US" sz="3100" dirty="0" smtClean="0">
                <a:solidFill>
                  <a:prstClr val="black"/>
                </a:solidFill>
              </a:rPr>
              <a:t>Common programming error:</a:t>
            </a:r>
          </a:p>
          <a:p>
            <a:pPr lvl="1">
              <a:buClr>
                <a:srgbClr val="D34817"/>
              </a:buClr>
            </a:pPr>
            <a:r>
              <a:rPr lang="en-US" sz="2900" dirty="0" smtClean="0">
                <a:solidFill>
                  <a:prstClr val="black"/>
                </a:solidFill>
              </a:rPr>
              <a:t>Forgetting braces of compound statements/blocks</a:t>
            </a:r>
          </a:p>
          <a:p>
            <a:endParaRPr lang="en-US" sz="31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blocks of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 smtClean="0"/>
              <a:t>if(</a:t>
            </a:r>
            <a:r>
              <a:rPr lang="en-US" sz="3100" i="1" dirty="0" smtClean="0"/>
              <a:t>expression</a:t>
            </a:r>
            <a:r>
              <a:rPr lang="en-US" sz="3100" dirty="0" smtClean="0"/>
              <a:t>) {</a:t>
            </a:r>
          </a:p>
          <a:p>
            <a:pPr lvl="1">
              <a:buNone/>
            </a:pPr>
            <a:r>
              <a:rPr lang="en-US" sz="3100" i="1" dirty="0" smtClean="0"/>
              <a:t>	 statement1</a:t>
            </a:r>
            <a:r>
              <a:rPr lang="en-US" sz="3100" dirty="0" smtClean="0"/>
              <a:t>;</a:t>
            </a:r>
          </a:p>
          <a:p>
            <a:pPr lvl="1">
              <a:buNone/>
            </a:pPr>
            <a:r>
              <a:rPr lang="en-US" sz="3100" dirty="0" smtClean="0"/>
              <a:t>	</a:t>
            </a:r>
            <a:r>
              <a:rPr lang="en-US" sz="3100" i="1" dirty="0" smtClean="0"/>
              <a:t> statement2</a:t>
            </a:r>
            <a:r>
              <a:rPr lang="en-US" sz="3100" dirty="0" smtClean="0"/>
              <a:t>;</a:t>
            </a:r>
          </a:p>
          <a:p>
            <a:pPr lvl="1">
              <a:buNone/>
            </a:pPr>
            <a:r>
              <a:rPr lang="en-US" sz="3100" dirty="0" smtClean="0"/>
              <a:t>    …</a:t>
            </a:r>
          </a:p>
          <a:p>
            <a:pPr lvl="1">
              <a:buNone/>
            </a:pPr>
            <a:r>
              <a:rPr lang="en-US" sz="3100" dirty="0" smtClean="0"/>
              <a:t>	 </a:t>
            </a:r>
            <a:r>
              <a:rPr lang="en-US" sz="3100" i="1" dirty="0" err="1" smtClean="0"/>
              <a:t>statementN</a:t>
            </a:r>
            <a:r>
              <a:rPr lang="en-US" sz="3100" dirty="0" smtClean="0"/>
              <a:t>;</a:t>
            </a:r>
          </a:p>
          <a:p>
            <a:pPr lvl="1">
              <a:buNone/>
            </a:pPr>
            <a:r>
              <a:rPr lang="en-US" sz="3100" dirty="0" smtClean="0"/>
              <a:t>}</a:t>
            </a:r>
          </a:p>
          <a:p>
            <a:pPr>
              <a:buNone/>
            </a:pPr>
            <a:r>
              <a:rPr lang="en-US" sz="3100" dirty="0" smtClean="0"/>
              <a:t>	else {</a:t>
            </a:r>
          </a:p>
          <a:p>
            <a:pPr lvl="1">
              <a:buNone/>
            </a:pPr>
            <a:r>
              <a:rPr lang="en-US" sz="3100" i="1" dirty="0" smtClean="0"/>
              <a:t>	 statement1</a:t>
            </a:r>
            <a:r>
              <a:rPr lang="en-US" sz="3100" dirty="0" smtClean="0"/>
              <a:t>;</a:t>
            </a:r>
          </a:p>
          <a:p>
            <a:pPr lvl="1">
              <a:buNone/>
            </a:pPr>
            <a:r>
              <a:rPr lang="en-US" sz="3100" dirty="0" smtClean="0"/>
              <a:t>	</a:t>
            </a:r>
            <a:r>
              <a:rPr lang="en-US" sz="3100" i="1" dirty="0" smtClean="0"/>
              <a:t> statement2</a:t>
            </a:r>
            <a:r>
              <a:rPr lang="en-US" sz="3100" dirty="0" smtClean="0"/>
              <a:t>;</a:t>
            </a:r>
          </a:p>
          <a:p>
            <a:pPr lvl="1">
              <a:buNone/>
            </a:pPr>
            <a:r>
              <a:rPr lang="en-US" sz="3100" dirty="0" smtClean="0"/>
              <a:t>	… </a:t>
            </a:r>
          </a:p>
          <a:p>
            <a:pPr lvl="1">
              <a:buNone/>
            </a:pPr>
            <a:r>
              <a:rPr lang="en-US" sz="3100" dirty="0" smtClean="0"/>
              <a:t>	 </a:t>
            </a:r>
            <a:r>
              <a:rPr lang="en-US" sz="3100" i="1" dirty="0" err="1" smtClean="0"/>
              <a:t>statementN</a:t>
            </a:r>
            <a:r>
              <a:rPr lang="en-US" sz="3100" dirty="0" smtClean="0"/>
              <a:t>;</a:t>
            </a:r>
          </a:p>
          <a:p>
            <a:pPr lvl="1">
              <a:buNone/>
            </a:pPr>
            <a:r>
              <a:rPr lang="en-US" sz="3100" dirty="0" smtClean="0"/>
              <a:t>}</a:t>
            </a:r>
          </a:p>
          <a:p>
            <a:r>
              <a:rPr lang="en-US" sz="2800" dirty="0" smtClean="0"/>
              <a:t>If </a:t>
            </a:r>
            <a:r>
              <a:rPr lang="en-US" sz="2800" i="1" dirty="0" smtClean="0"/>
              <a:t>expression</a:t>
            </a:r>
            <a:r>
              <a:rPr lang="en-US" sz="2800" dirty="0" smtClean="0"/>
              <a:t> is </a:t>
            </a:r>
            <a:r>
              <a:rPr lang="en-US" sz="2800" b="1" dirty="0" smtClean="0"/>
              <a:t>true</a:t>
            </a:r>
            <a:r>
              <a:rPr lang="en-US" sz="2800" dirty="0" smtClean="0"/>
              <a:t> all the statements with if will be executed</a:t>
            </a:r>
          </a:p>
          <a:p>
            <a:r>
              <a:rPr lang="en-US" sz="2800" dirty="0" smtClean="0"/>
              <a:t>If </a:t>
            </a:r>
            <a:r>
              <a:rPr lang="en-US" sz="2800" i="1" dirty="0" smtClean="0"/>
              <a:t>expression</a:t>
            </a:r>
            <a:r>
              <a:rPr lang="en-US" sz="2800" dirty="0" smtClean="0"/>
              <a:t> is </a:t>
            </a:r>
            <a:r>
              <a:rPr lang="en-US" sz="2800" b="1" dirty="0" smtClean="0"/>
              <a:t>false</a:t>
            </a:r>
            <a:r>
              <a:rPr lang="en-US" sz="2800" dirty="0" smtClean="0"/>
              <a:t> all the statements with else will be executed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525780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main( )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numOfArg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, sum;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("%d", &amp;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numOfArg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numOfArg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==2)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a, b;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("%d %d", &amp;a, &amp;b);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sum=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447800"/>
            <a:ext cx="52578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a, b, c;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("%d %d %d", &amp;a, &amp;b, &amp;c);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sum=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a+b+c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("The sum is %d\n", sum);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3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0292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 if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if(</a:t>
            </a:r>
            <a:r>
              <a:rPr lang="en-US" i="1" dirty="0" smtClean="0"/>
              <a:t>expression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i="1" dirty="0" smtClean="0"/>
              <a:t>		statement</a:t>
            </a:r>
            <a:r>
              <a:rPr lang="en-US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else if (</a:t>
            </a:r>
            <a:r>
              <a:rPr lang="en-US" i="1" dirty="0" smtClean="0"/>
              <a:t>expression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i="1" dirty="0" smtClean="0"/>
              <a:t>		statement</a:t>
            </a:r>
            <a:r>
              <a:rPr lang="en-US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else if (</a:t>
            </a:r>
            <a:r>
              <a:rPr lang="en-US" i="1" dirty="0" smtClean="0"/>
              <a:t>expression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i="1" dirty="0" smtClean="0"/>
              <a:t>		statement</a:t>
            </a:r>
            <a:r>
              <a:rPr lang="en-US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else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i="1" dirty="0" smtClean="0"/>
              <a:t> statement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 if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876800"/>
          </a:xfrm>
        </p:spPr>
        <p:txBody>
          <a:bodyPr/>
          <a:lstStyle/>
          <a:p>
            <a:r>
              <a:rPr lang="en-US" dirty="0" smtClean="0"/>
              <a:t>Multi-way decision</a:t>
            </a:r>
          </a:p>
          <a:p>
            <a:r>
              <a:rPr lang="en-US" i="1" dirty="0" smtClean="0"/>
              <a:t>expressions</a:t>
            </a:r>
            <a:r>
              <a:rPr lang="en-US" dirty="0" smtClean="0"/>
              <a:t> are evaluated in order</a:t>
            </a:r>
          </a:p>
          <a:p>
            <a:r>
              <a:rPr lang="en-US" dirty="0" smtClean="0"/>
              <a:t>If any </a:t>
            </a:r>
            <a:r>
              <a:rPr lang="en-US" i="1" dirty="0" smtClean="0"/>
              <a:t>expression is true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statement</a:t>
            </a:r>
            <a:r>
              <a:rPr lang="en-US" dirty="0" smtClean="0"/>
              <a:t> associated with it is executed</a:t>
            </a:r>
          </a:p>
          <a:p>
            <a:pPr lvl="2"/>
            <a:r>
              <a:rPr lang="en-US" sz="2200" dirty="0" smtClean="0"/>
              <a:t>Multiple </a:t>
            </a:r>
            <a:r>
              <a:rPr lang="en-US" sz="2200" i="1" dirty="0" smtClean="0"/>
              <a:t>statements </a:t>
            </a:r>
            <a:r>
              <a:rPr lang="en-US" sz="2200" dirty="0" smtClean="0"/>
              <a:t>can be associated using curly braces</a:t>
            </a:r>
          </a:p>
          <a:p>
            <a:pPr lvl="1"/>
            <a:r>
              <a:rPr lang="en-US" dirty="0" smtClean="0"/>
              <a:t>the whole chain is terminated</a:t>
            </a:r>
          </a:p>
          <a:p>
            <a:r>
              <a:rPr lang="en-US" dirty="0" smtClean="0"/>
              <a:t>If none of the </a:t>
            </a:r>
            <a:r>
              <a:rPr lang="en-US" i="1" dirty="0" smtClean="0"/>
              <a:t>expressions</a:t>
            </a:r>
            <a:r>
              <a:rPr lang="en-US" dirty="0" smtClean="0"/>
              <a:t> are true</a:t>
            </a:r>
          </a:p>
          <a:p>
            <a:pPr lvl="1"/>
            <a:r>
              <a:rPr lang="en-US" b="1" dirty="0" smtClean="0"/>
              <a:t>else </a:t>
            </a:r>
            <a:r>
              <a:rPr lang="en-US" dirty="0" smtClean="0"/>
              <a:t>part is executed</a:t>
            </a:r>
          </a:p>
          <a:p>
            <a:pPr lvl="1"/>
            <a:r>
              <a:rPr lang="en-US" dirty="0" smtClean="0"/>
              <a:t>Handles none of the above/ default case</a:t>
            </a:r>
          </a:p>
          <a:p>
            <a:pPr lvl="1"/>
            <a:r>
              <a:rPr lang="en-US" dirty="0" smtClean="0"/>
              <a:t>Optional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 &amp; Decrement </a:t>
            </a:r>
            <a:r>
              <a:rPr lang="en-US" sz="3200" dirty="0" smtClean="0"/>
              <a:t>(section 2.5)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Postfix</a:t>
            </a:r>
          </a:p>
          <a:p>
            <a:r>
              <a:rPr lang="en-US" b="1" dirty="0" smtClean="0"/>
              <a:t>j=</a:t>
            </a:r>
            <a:r>
              <a:rPr lang="en-US" b="1" dirty="0" err="1" smtClean="0"/>
              <a:t>i</a:t>
            </a:r>
            <a:r>
              <a:rPr lang="en-US" b="1" dirty="0" smtClean="0"/>
              <a:t>++;</a:t>
            </a:r>
          </a:p>
          <a:p>
            <a:pPr lvl="1"/>
            <a:r>
              <a:rPr lang="en-US" dirty="0" smtClean="0"/>
              <a:t>First current value of </a:t>
            </a:r>
            <a:r>
              <a:rPr lang="en-US" b="1" dirty="0" err="1" smtClean="0"/>
              <a:t>i</a:t>
            </a:r>
            <a:r>
              <a:rPr lang="en-US" dirty="0" smtClean="0"/>
              <a:t> is assigned to </a:t>
            </a:r>
            <a:r>
              <a:rPr lang="en-US" b="1" dirty="0" smtClean="0"/>
              <a:t>j</a:t>
            </a:r>
          </a:p>
          <a:p>
            <a:pPr lvl="1"/>
            <a:r>
              <a:rPr lang="en-US" dirty="0" smtClean="0"/>
              <a:t>Then </a:t>
            </a:r>
            <a:r>
              <a:rPr lang="en-US" b="1" dirty="0" err="1" smtClean="0"/>
              <a:t>i</a:t>
            </a:r>
            <a:r>
              <a:rPr lang="en-US" dirty="0" smtClean="0"/>
              <a:t> is incremented</a:t>
            </a:r>
          </a:p>
          <a:p>
            <a:pPr lvl="1"/>
            <a:r>
              <a:rPr lang="en-US" dirty="0" smtClean="0"/>
              <a:t>If the current value of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dirty="0" smtClean="0"/>
              <a:t>is 5</a:t>
            </a:r>
          </a:p>
          <a:p>
            <a:pPr lvl="2"/>
            <a:r>
              <a:rPr lang="en-US" sz="2400" dirty="0" smtClean="0"/>
              <a:t>After the execution of the statement the value of</a:t>
            </a:r>
          </a:p>
          <a:p>
            <a:pPr lvl="3"/>
            <a:r>
              <a:rPr lang="en-US" sz="2200" b="1" dirty="0" err="1" smtClean="0"/>
              <a:t>i</a:t>
            </a:r>
            <a:r>
              <a:rPr lang="en-US" sz="2200" dirty="0" smtClean="0"/>
              <a:t>: 6</a:t>
            </a:r>
          </a:p>
          <a:p>
            <a:pPr lvl="3"/>
            <a:r>
              <a:rPr lang="en-US" sz="2200" b="1" dirty="0" smtClean="0"/>
              <a:t>j</a:t>
            </a:r>
            <a:r>
              <a:rPr lang="en-US" sz="2200" dirty="0" smtClean="0"/>
              <a:t>: 5</a:t>
            </a:r>
            <a:endParaRPr lang="en-US" sz="22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 if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449580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main( )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int num;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scanf("%d", &amp;num);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if(num&gt;=80)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	printf("5.0\n");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else if(num&gt;=75)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	printf("4.75\n");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else if(num&gt;=70)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	printf("4.50\n");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en-US" sz="23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604827" y="1447800"/>
            <a:ext cx="3996373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…	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	printf("0.0");</a:t>
            </a:r>
            <a:endParaRPr lang="en-US" sz="23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3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1816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 if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4593" y="1447800"/>
            <a:ext cx="4553607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main( )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numOfArg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, sum;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("%d", &amp;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numOfArg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numOfArg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==2)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a, b;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("%d %d", &amp;a, &amp;b);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sum=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447800"/>
            <a:ext cx="5527965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else if(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numOfArg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==3)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a, b, c;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("%d %d %d", &amp;a, &amp;b, &amp;c);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sum=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a+b+c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("The sum is %d\n", sum);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3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Circuit Evaluation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if(a!=0 &amp;&amp; num/a)</a:t>
            </a: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</a:t>
            </a:r>
            <a:r>
              <a:rPr lang="en-US" dirty="0" smtClean="0"/>
              <a:t>Expressions (sec 11.7)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Uses ternary operator “?:”</a:t>
            </a:r>
          </a:p>
          <a:p>
            <a:r>
              <a:rPr lang="en-US" i="1" dirty="0" smtClean="0"/>
              <a:t>expression1</a:t>
            </a:r>
            <a:r>
              <a:rPr lang="en-US" dirty="0" smtClean="0"/>
              <a:t>?</a:t>
            </a:r>
            <a:r>
              <a:rPr lang="en-US" i="1" dirty="0" smtClean="0"/>
              <a:t>expression2</a:t>
            </a:r>
            <a:r>
              <a:rPr lang="en-US" dirty="0" smtClean="0"/>
              <a:t>:</a:t>
            </a:r>
            <a:r>
              <a:rPr lang="en-US" i="1" dirty="0" smtClean="0"/>
              <a:t>expression3</a:t>
            </a:r>
            <a:r>
              <a:rPr lang="en-US" dirty="0" smtClean="0"/>
              <a:t>;</a:t>
            </a:r>
            <a:endParaRPr lang="en-US" i="1" dirty="0" smtClean="0"/>
          </a:p>
          <a:p>
            <a:r>
              <a:rPr lang="en-US" dirty="0" smtClean="0"/>
              <a:t>z= (a&gt;b)? a: b;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/* z=max(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a,b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);*/</a:t>
            </a:r>
          </a:p>
          <a:p>
            <a:r>
              <a:rPr lang="en-US" dirty="0" smtClean="0"/>
              <a:t>Can be used anywhere an expression can be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maximum of three numbers</a:t>
            </a:r>
          </a:p>
          <a:p>
            <a:r>
              <a:rPr lang="en-US" dirty="0" smtClean="0"/>
              <a:t>Find second maximum of three numbers</a:t>
            </a:r>
          </a:p>
          <a:p>
            <a:r>
              <a:rPr lang="en-US" dirty="0" smtClean="0"/>
              <a:t>Find minimum of four numbers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switch case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switch</a:t>
            </a:r>
            <a:r>
              <a:rPr lang="en-US" dirty="0" smtClean="0"/>
              <a:t> (expression) 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dirty="0" smtClean="0"/>
              <a:t>case</a:t>
            </a:r>
            <a:r>
              <a:rPr lang="en-US" dirty="0" smtClean="0"/>
              <a:t> constant: statements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dirty="0" smtClean="0"/>
              <a:t>case</a:t>
            </a:r>
            <a:r>
              <a:rPr lang="en-US" dirty="0" smtClean="0"/>
              <a:t> constant: statements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dirty="0" smtClean="0"/>
              <a:t>default</a:t>
            </a:r>
            <a:r>
              <a:rPr lang="en-US" dirty="0" smtClean="0"/>
              <a:t>: statements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r>
              <a:rPr lang="en-US" dirty="0" smtClean="0"/>
              <a:t>Use of break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switch case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switch (month)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case 1: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("January\n");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case 2: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("February\n");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default: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("Invalid\n");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switch case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9677400" cy="4876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conio.h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	char 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getch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();//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getche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	switch (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		case '0': case '1': case '2': case '3': case '4': case '5': case '6': case '7': case '8': case '9': 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(" : digit\n");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		break;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		default:  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(" : non digit\n");}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Use of break</a:t>
            </a:r>
            <a:endParaRPr lang="en-US" sz="21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switch case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x=a/b;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x, a, b;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 %d", &amp;a, &amp;b);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switch (b)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case 0: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("divide by zero error\n");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break;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default: x=a/b;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Allows one or more statements to be repeated</a:t>
            </a:r>
          </a:p>
          <a:p>
            <a:r>
              <a:rPr lang="en-US" dirty="0" smtClean="0"/>
              <a:t>for(</a:t>
            </a:r>
            <a:r>
              <a:rPr lang="en-US" i="1" dirty="0" smtClean="0"/>
              <a:t>initialization</a:t>
            </a:r>
            <a:r>
              <a:rPr lang="en-US" dirty="0" smtClean="0"/>
              <a:t>; </a:t>
            </a:r>
            <a:r>
              <a:rPr lang="en-US" i="1" dirty="0" smtClean="0"/>
              <a:t>conditional-test</a:t>
            </a:r>
            <a:r>
              <a:rPr lang="en-US" dirty="0" smtClean="0"/>
              <a:t>; </a:t>
            </a:r>
            <a:r>
              <a:rPr lang="en-US" i="1" dirty="0" smtClean="0"/>
              <a:t>increment</a:t>
            </a:r>
            <a:r>
              <a:rPr lang="en-US" dirty="0" smtClean="0"/>
              <a:t>) </a:t>
            </a:r>
            <a:r>
              <a:rPr lang="en-US" i="1" dirty="0" smtClean="0"/>
              <a:t>statement</a:t>
            </a:r>
            <a:r>
              <a:rPr lang="en-US" dirty="0" smtClean="0"/>
              <a:t>;</a:t>
            </a:r>
          </a:p>
          <a:p>
            <a:r>
              <a:rPr lang="en-US" dirty="0" smtClean="0"/>
              <a:t>Most flexible loop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 &amp; Decrement </a:t>
            </a:r>
            <a:r>
              <a:rPr lang="en-US" sz="3200" dirty="0" smtClean="0"/>
              <a:t>(section 2.5)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smtClean="0"/>
              <a:t>Prefix</a:t>
            </a:r>
          </a:p>
          <a:p>
            <a:r>
              <a:rPr lang="en-US" b="1" dirty="0" smtClean="0"/>
              <a:t>j=++</a:t>
            </a:r>
            <a:r>
              <a:rPr lang="en-US" b="1" dirty="0" err="1" smtClean="0"/>
              <a:t>i</a:t>
            </a:r>
            <a:r>
              <a:rPr lang="en-US" b="1" dirty="0" smtClean="0"/>
              <a:t>;</a:t>
            </a:r>
          </a:p>
          <a:p>
            <a:pPr lvl="1"/>
            <a:r>
              <a:rPr lang="en-US" dirty="0" smtClean="0"/>
              <a:t>First </a:t>
            </a:r>
            <a:r>
              <a:rPr lang="en-US" b="1" dirty="0" err="1" smtClean="0"/>
              <a:t>i</a:t>
            </a:r>
            <a:r>
              <a:rPr lang="en-US" dirty="0" smtClean="0"/>
              <a:t> is incremented</a:t>
            </a:r>
          </a:p>
          <a:p>
            <a:pPr lvl="1"/>
            <a:r>
              <a:rPr lang="en-US" dirty="0" smtClean="0"/>
              <a:t>Then current value of </a:t>
            </a:r>
            <a:r>
              <a:rPr lang="en-US" b="1" dirty="0" err="1" smtClean="0"/>
              <a:t>i</a:t>
            </a:r>
            <a:r>
              <a:rPr lang="en-US" dirty="0" smtClean="0"/>
              <a:t> is assigned to </a:t>
            </a:r>
            <a:r>
              <a:rPr lang="en-US" b="1" dirty="0" smtClean="0"/>
              <a:t>j</a:t>
            </a:r>
            <a:endParaRPr lang="en-US" dirty="0" smtClean="0"/>
          </a:p>
          <a:p>
            <a:pPr lvl="1"/>
            <a:r>
              <a:rPr lang="en-US" dirty="0" smtClean="0"/>
              <a:t>If the current value of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dirty="0" smtClean="0"/>
              <a:t>is 5</a:t>
            </a:r>
          </a:p>
          <a:p>
            <a:pPr lvl="2"/>
            <a:r>
              <a:rPr lang="en-US" sz="2400" dirty="0" smtClean="0"/>
              <a:t>After the execution of the statement the value of</a:t>
            </a:r>
          </a:p>
          <a:p>
            <a:pPr lvl="3"/>
            <a:r>
              <a:rPr lang="en-US" sz="2200" b="1" dirty="0" err="1" smtClean="0"/>
              <a:t>i</a:t>
            </a:r>
            <a:r>
              <a:rPr lang="en-US" sz="2200" dirty="0" smtClean="0"/>
              <a:t>: 6</a:t>
            </a:r>
          </a:p>
          <a:p>
            <a:pPr lvl="3"/>
            <a:r>
              <a:rPr lang="en-US" sz="2200" b="1" dirty="0" smtClean="0"/>
              <a:t>j</a:t>
            </a:r>
            <a:r>
              <a:rPr lang="en-US" sz="2200" dirty="0" smtClean="0"/>
              <a:t>: 6</a:t>
            </a:r>
            <a:endParaRPr lang="en-US" sz="2200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for(</a:t>
            </a:r>
            <a:r>
              <a:rPr lang="en-US" i="1" dirty="0" smtClean="0"/>
              <a:t>initialization</a:t>
            </a:r>
            <a:r>
              <a:rPr lang="en-US" dirty="0" smtClean="0"/>
              <a:t>; </a:t>
            </a:r>
            <a:r>
              <a:rPr lang="en-US" i="1" dirty="0" smtClean="0"/>
              <a:t>conditional-test</a:t>
            </a:r>
            <a:r>
              <a:rPr lang="en-US" dirty="0" smtClean="0"/>
              <a:t>; </a:t>
            </a:r>
            <a:r>
              <a:rPr lang="en-US" i="1" dirty="0" smtClean="0"/>
              <a:t>increment</a:t>
            </a:r>
            <a:r>
              <a:rPr lang="en-US" dirty="0" smtClean="0"/>
              <a:t>) </a:t>
            </a:r>
            <a:r>
              <a:rPr lang="en-US" i="1" dirty="0" smtClean="0"/>
              <a:t>statement</a:t>
            </a:r>
            <a:r>
              <a:rPr lang="en-US" dirty="0" smtClean="0"/>
              <a:t>;</a:t>
            </a:r>
          </a:p>
          <a:p>
            <a:r>
              <a:rPr lang="en-US" i="1" dirty="0" smtClean="0"/>
              <a:t>initialization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Give an initial value to the variable that controls the loop</a:t>
            </a:r>
          </a:p>
          <a:p>
            <a:pPr lvl="1"/>
            <a:r>
              <a:rPr lang="en-US" i="1" dirty="0" smtClean="0"/>
              <a:t>loop-control variable</a:t>
            </a:r>
          </a:p>
          <a:p>
            <a:pPr lvl="1"/>
            <a:r>
              <a:rPr lang="en-US" dirty="0" smtClean="0"/>
              <a:t>Executed only once</a:t>
            </a:r>
          </a:p>
          <a:p>
            <a:pPr lvl="1"/>
            <a:r>
              <a:rPr lang="en-US" dirty="0" smtClean="0"/>
              <a:t>Before the loop begins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for(</a:t>
            </a:r>
            <a:r>
              <a:rPr lang="en-US" i="1" dirty="0" smtClean="0"/>
              <a:t>initialization</a:t>
            </a:r>
            <a:r>
              <a:rPr lang="en-US" dirty="0" smtClean="0"/>
              <a:t>; </a:t>
            </a:r>
            <a:r>
              <a:rPr lang="en-US" i="1" dirty="0" smtClean="0"/>
              <a:t>conditional-test</a:t>
            </a:r>
            <a:r>
              <a:rPr lang="en-US" dirty="0" smtClean="0"/>
              <a:t>; </a:t>
            </a:r>
            <a:r>
              <a:rPr lang="en-US" i="1" dirty="0" smtClean="0"/>
              <a:t>increment</a:t>
            </a:r>
            <a:r>
              <a:rPr lang="en-US" dirty="0" smtClean="0"/>
              <a:t>) </a:t>
            </a:r>
            <a:r>
              <a:rPr lang="en-US" i="1" dirty="0" smtClean="0"/>
              <a:t>statement</a:t>
            </a:r>
            <a:r>
              <a:rPr lang="en-US" dirty="0" smtClean="0"/>
              <a:t>;</a:t>
            </a:r>
          </a:p>
          <a:p>
            <a:r>
              <a:rPr lang="en-US" i="1" dirty="0" smtClean="0"/>
              <a:t>conditional-test:</a:t>
            </a:r>
          </a:p>
          <a:p>
            <a:pPr lvl="1"/>
            <a:r>
              <a:rPr lang="en-US" dirty="0" smtClean="0"/>
              <a:t>Tests the </a:t>
            </a:r>
            <a:r>
              <a:rPr lang="en-US" i="1" dirty="0" smtClean="0"/>
              <a:t>loop-control variable</a:t>
            </a:r>
            <a:r>
              <a:rPr lang="en-US" dirty="0" smtClean="0"/>
              <a:t> against a target value</a:t>
            </a:r>
          </a:p>
          <a:p>
            <a:pPr lvl="1"/>
            <a:r>
              <a:rPr lang="en-US" dirty="0" smtClean="0"/>
              <a:t>If </a:t>
            </a:r>
            <a:r>
              <a:rPr lang="en-US" b="1" dirty="0" smtClean="0"/>
              <a:t>true</a:t>
            </a:r>
            <a:r>
              <a:rPr lang="en-US" dirty="0" smtClean="0"/>
              <a:t> the loop repeats</a:t>
            </a:r>
          </a:p>
          <a:p>
            <a:pPr lvl="2"/>
            <a:r>
              <a:rPr lang="en-US" sz="2200" i="1" dirty="0" smtClean="0"/>
              <a:t>statement</a:t>
            </a:r>
            <a:r>
              <a:rPr lang="en-US" sz="2200" dirty="0" smtClean="0"/>
              <a:t> is executed</a:t>
            </a:r>
          </a:p>
          <a:p>
            <a:pPr lvl="1"/>
            <a:r>
              <a:rPr lang="en-US" dirty="0" smtClean="0"/>
              <a:t>If </a:t>
            </a:r>
            <a:r>
              <a:rPr lang="en-US" b="1" dirty="0" smtClean="0"/>
              <a:t>false</a:t>
            </a:r>
            <a:r>
              <a:rPr lang="en-US" dirty="0" smtClean="0"/>
              <a:t> the loop stops</a:t>
            </a:r>
          </a:p>
          <a:p>
            <a:pPr lvl="2"/>
            <a:r>
              <a:rPr lang="en-US" sz="2200" dirty="0" smtClean="0"/>
              <a:t>Next line of code following the loop will be executed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for(</a:t>
            </a:r>
            <a:r>
              <a:rPr lang="en-US" i="1" dirty="0" smtClean="0"/>
              <a:t>initialization</a:t>
            </a:r>
            <a:r>
              <a:rPr lang="en-US" dirty="0" smtClean="0"/>
              <a:t>; </a:t>
            </a:r>
            <a:r>
              <a:rPr lang="en-US" i="1" dirty="0" smtClean="0"/>
              <a:t>conditional-test</a:t>
            </a:r>
            <a:r>
              <a:rPr lang="en-US" dirty="0" smtClean="0"/>
              <a:t>; </a:t>
            </a:r>
            <a:r>
              <a:rPr lang="en-US" i="1" dirty="0" smtClean="0"/>
              <a:t>increment</a:t>
            </a:r>
            <a:r>
              <a:rPr lang="en-US" dirty="0" smtClean="0"/>
              <a:t>) </a:t>
            </a:r>
            <a:r>
              <a:rPr lang="en-US" i="1" dirty="0" smtClean="0"/>
              <a:t>statement</a:t>
            </a:r>
            <a:r>
              <a:rPr lang="en-US" dirty="0" smtClean="0"/>
              <a:t>;</a:t>
            </a:r>
          </a:p>
          <a:p>
            <a:r>
              <a:rPr lang="en-US" i="1" dirty="0" smtClean="0"/>
              <a:t>increment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Executed at the bottom of the loop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Single Statement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Block of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52400" y="2247900"/>
            <a:ext cx="4876800" cy="3886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for(i=1; i&lt;100; i++)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	printf("%d\n", i);</a:t>
            </a:r>
          </a:p>
          <a:p>
            <a:r>
              <a:rPr lang="nn-NO" dirty="0" smtClean="0"/>
              <a:t>Prints 1 to 99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for(i=100; i&lt;100; i++)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	printf("%d\n", i);</a:t>
            </a:r>
          </a:p>
          <a:p>
            <a:r>
              <a:rPr lang="nn-NO" dirty="0" smtClean="0"/>
              <a:t>This loop will not execute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768850" cy="3886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sum=0;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prod=1;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for(i=1; i&lt;5; i++)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	sum+=i;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	prod*=i;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printf("sum, prod is %d, %d\n", sum, prod);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029200" y="16002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CSE 109 14\foxtr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2706" y="2643187"/>
            <a:ext cx="9587856" cy="3148013"/>
          </a:xfrm>
          <a:prstGeom prst="rect">
            <a:avLst/>
          </a:prstGeom>
          <a:noFill/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Jokes!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</a:t>
            </a:r>
            <a:r>
              <a:rPr lang="nn-NO" dirty="0" smtClean="0">
                <a:solidFill>
                  <a:srgbClr val="FF0000"/>
                </a:solidFill>
              </a:rPr>
              <a:t>i=1</a:t>
            </a:r>
            <a:r>
              <a:rPr lang="nn-NO" dirty="0" smtClean="0"/>
              <a:t>; i&lt;3; i++)</a:t>
            </a:r>
          </a:p>
          <a:p>
            <a:pPr>
              <a:buNone/>
            </a:pPr>
            <a:r>
              <a:rPr lang="nn-NO" dirty="0" smtClean="0"/>
              <a:t>		printf("%d\n", i);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</a:t>
            </a:r>
            <a:r>
              <a:rPr lang="en-US" dirty="0" smtClean="0"/>
              <a:t> is initialized to 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05400" y="1524000"/>
            <a:ext cx="320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Initialization part is executed only once</a:t>
            </a:r>
            <a:endParaRPr lang="en-US" sz="22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for(i=1; </a:t>
            </a:r>
            <a:r>
              <a:rPr lang="nn-NO" dirty="0" smtClean="0">
                <a:solidFill>
                  <a:srgbClr val="FF0000"/>
                </a:solidFill>
              </a:rPr>
              <a:t>i&lt;3</a:t>
            </a:r>
            <a:r>
              <a:rPr lang="nn-NO" dirty="0" smtClean="0"/>
              <a:t>; i++)</a:t>
            </a:r>
          </a:p>
          <a:p>
            <a:pPr>
              <a:buNone/>
            </a:pPr>
            <a:r>
              <a:rPr lang="nn-NO" dirty="0" smtClean="0"/>
              <a:t>		printf("%d\n", i);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Conditional test </a:t>
            </a:r>
            <a:r>
              <a:rPr lang="en-US" dirty="0" err="1" smtClean="0"/>
              <a:t>i</a:t>
            </a:r>
            <a:r>
              <a:rPr lang="en-US" dirty="0" smtClean="0"/>
              <a:t>&lt;3 is true as </a:t>
            </a:r>
            <a:r>
              <a:rPr lang="en-US" dirty="0" err="1" smtClean="0"/>
              <a:t>i</a:t>
            </a:r>
            <a:r>
              <a:rPr lang="en-US" dirty="0" smtClean="0"/>
              <a:t> is 1, so the loop executes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for(i=1; i&lt;3; i++)</a:t>
            </a:r>
          </a:p>
          <a:p>
            <a:pPr>
              <a:buNone/>
            </a:pPr>
            <a:r>
              <a:rPr lang="nn-NO" dirty="0" smtClean="0"/>
              <a:t>		</a:t>
            </a:r>
            <a:r>
              <a:rPr lang="nn-NO" dirty="0" smtClean="0">
                <a:solidFill>
                  <a:srgbClr val="FF0000"/>
                </a:solidFill>
              </a:rPr>
              <a:t>printf("%d\n", i);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The value of </a:t>
            </a:r>
            <a:r>
              <a:rPr lang="en-US" dirty="0" err="1" smtClean="0"/>
              <a:t>i</a:t>
            </a:r>
            <a:r>
              <a:rPr lang="en-US" dirty="0" smtClean="0"/>
              <a:t> will be printed, which is 1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for(i=1; i&lt;3; </a:t>
            </a:r>
            <a:r>
              <a:rPr lang="nn-NO" dirty="0" smtClean="0">
                <a:solidFill>
                  <a:srgbClr val="FF0000"/>
                </a:solidFill>
              </a:rPr>
              <a:t>i++</a:t>
            </a:r>
            <a:r>
              <a:rPr lang="nn-NO" dirty="0" smtClean="0"/>
              <a:t>)</a:t>
            </a:r>
          </a:p>
          <a:p>
            <a:pPr>
              <a:buNone/>
            </a:pPr>
            <a:r>
              <a:rPr lang="nn-NO" dirty="0" smtClean="0"/>
              <a:t>		printf("%d\n", i);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The value of </a:t>
            </a:r>
            <a:r>
              <a:rPr lang="en-US" dirty="0" err="1" smtClean="0"/>
              <a:t>i</a:t>
            </a:r>
            <a:r>
              <a:rPr lang="en-US" dirty="0" smtClean="0"/>
              <a:t> will be incremented, so now </a:t>
            </a:r>
            <a:r>
              <a:rPr lang="en-US" dirty="0" err="1" smtClean="0"/>
              <a:t>i</a:t>
            </a:r>
            <a:r>
              <a:rPr lang="en-US" dirty="0" smtClean="0"/>
              <a:t> is 2.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for(i=1; </a:t>
            </a:r>
            <a:r>
              <a:rPr lang="nn-NO" dirty="0" smtClean="0">
                <a:solidFill>
                  <a:srgbClr val="FF0000"/>
                </a:solidFill>
              </a:rPr>
              <a:t>i&lt;3</a:t>
            </a:r>
            <a:r>
              <a:rPr lang="nn-NO" dirty="0" smtClean="0"/>
              <a:t>; i++)</a:t>
            </a:r>
          </a:p>
          <a:p>
            <a:pPr>
              <a:buNone/>
            </a:pPr>
            <a:r>
              <a:rPr lang="nn-NO" dirty="0" smtClean="0"/>
              <a:t>		printf("%d\n", i);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Conditional test </a:t>
            </a:r>
            <a:r>
              <a:rPr lang="en-US" dirty="0" err="1" smtClean="0"/>
              <a:t>i</a:t>
            </a:r>
            <a:r>
              <a:rPr lang="en-US" dirty="0" smtClean="0"/>
              <a:t>&lt;3 is true as </a:t>
            </a:r>
            <a:r>
              <a:rPr lang="en-US" dirty="0" err="1" smtClean="0"/>
              <a:t>i</a:t>
            </a:r>
            <a:r>
              <a:rPr lang="en-US" dirty="0" smtClean="0"/>
              <a:t> is 2, so the loop executes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4" name="Flowchart: Connector 3"/>
          <p:cNvSpPr/>
          <p:nvPr/>
        </p:nvSpPr>
        <p:spPr>
          <a:xfrm>
            <a:off x="3048000" y="2133600"/>
            <a:ext cx="304800" cy="304800"/>
          </a:xfrm>
          <a:prstGeom prst="flowChartConnector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Decision 4"/>
          <p:cNvSpPr/>
          <p:nvPr/>
        </p:nvSpPr>
        <p:spPr>
          <a:xfrm>
            <a:off x="2133600" y="3200400"/>
            <a:ext cx="2133600" cy="1371600"/>
          </a:xfrm>
          <a:prstGeom prst="flowChartDecision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num&gt;=0</a:t>
            </a:r>
            <a:endParaRPr lang="en-US" dirty="0"/>
          </a:p>
        </p:txBody>
      </p:sp>
      <p:sp>
        <p:nvSpPr>
          <p:cNvPr id="6" name="Flowchart: Process 5"/>
          <p:cNvSpPr/>
          <p:nvPr/>
        </p:nvSpPr>
        <p:spPr>
          <a:xfrm>
            <a:off x="5562600" y="3581400"/>
            <a:ext cx="1676400" cy="612648"/>
          </a:xfrm>
          <a:prstGeom prst="flowChartProcess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num is positive</a:t>
            </a:r>
            <a:endParaRPr lang="en-US" dirty="0"/>
          </a:p>
        </p:txBody>
      </p:sp>
      <p:cxnSp>
        <p:nvCxnSpPr>
          <p:cNvPr id="10" name="Straight Arrow Connector 9"/>
          <p:cNvCxnSpPr>
            <a:stCxn id="4" idx="4"/>
            <a:endCxn id="5" idx="0"/>
          </p:cNvCxnSpPr>
          <p:nvPr/>
        </p:nvCxnSpPr>
        <p:spPr>
          <a:xfrm rot="5400000">
            <a:off x="2819400" y="2819400"/>
            <a:ext cx="762000" cy="1588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3"/>
            <a:endCxn id="6" idx="1"/>
          </p:cNvCxnSpPr>
          <p:nvPr/>
        </p:nvCxnSpPr>
        <p:spPr>
          <a:xfrm>
            <a:off x="4267200" y="3886200"/>
            <a:ext cx="1295400" cy="1524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24400" y="3581400"/>
            <a:ext cx="536685" cy="36933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4" name="Flowchart: Connector 13"/>
          <p:cNvSpPr/>
          <p:nvPr/>
        </p:nvSpPr>
        <p:spPr>
          <a:xfrm>
            <a:off x="3048000" y="5486400"/>
            <a:ext cx="304800" cy="304800"/>
          </a:xfrm>
          <a:prstGeom prst="flowChartConnector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5" idx="2"/>
            <a:endCxn id="14" idx="0"/>
          </p:cNvCxnSpPr>
          <p:nvPr/>
        </p:nvCxnSpPr>
        <p:spPr>
          <a:xfrm rot="5400000">
            <a:off x="2743200" y="5029200"/>
            <a:ext cx="914400" cy="1588"/>
          </a:xfrm>
          <a:prstGeom prst="straightConnector1">
            <a:avLst/>
          </a:prstGeom>
          <a:ln>
            <a:headEnd type="none" w="med" len="med"/>
            <a:tailEnd type="arrow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652932" y="4778324"/>
            <a:ext cx="548996" cy="36933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cxnSp>
        <p:nvCxnSpPr>
          <p:cNvPr id="22" name="Shape 21"/>
          <p:cNvCxnSpPr>
            <a:stCxn id="6" idx="2"/>
            <a:endCxn id="18" idx="3"/>
          </p:cNvCxnSpPr>
          <p:nvPr/>
        </p:nvCxnSpPr>
        <p:spPr>
          <a:xfrm rot="5400000">
            <a:off x="4416893" y="2979083"/>
            <a:ext cx="768942" cy="319887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for(i=1; i&lt;3; i++)</a:t>
            </a:r>
          </a:p>
          <a:p>
            <a:pPr>
              <a:buNone/>
            </a:pPr>
            <a:r>
              <a:rPr lang="nn-NO" dirty="0" smtClean="0"/>
              <a:t>		</a:t>
            </a:r>
            <a:r>
              <a:rPr lang="nn-NO" dirty="0" smtClean="0">
                <a:solidFill>
                  <a:srgbClr val="FF0000"/>
                </a:solidFill>
              </a:rPr>
              <a:t>printf("%d\n", i);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The value of </a:t>
            </a:r>
            <a:r>
              <a:rPr lang="en-US" dirty="0" err="1" smtClean="0"/>
              <a:t>i</a:t>
            </a:r>
            <a:r>
              <a:rPr lang="en-US" dirty="0" smtClean="0"/>
              <a:t> will be printed, which is 2</a:t>
            </a:r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for(i=1; i&lt;3; </a:t>
            </a:r>
            <a:r>
              <a:rPr lang="nn-NO" dirty="0" smtClean="0">
                <a:solidFill>
                  <a:srgbClr val="FF0000"/>
                </a:solidFill>
              </a:rPr>
              <a:t>i++</a:t>
            </a:r>
            <a:r>
              <a:rPr lang="nn-NO" dirty="0" smtClean="0"/>
              <a:t>)</a:t>
            </a:r>
          </a:p>
          <a:p>
            <a:pPr>
              <a:buNone/>
            </a:pPr>
            <a:r>
              <a:rPr lang="nn-NO" dirty="0" smtClean="0"/>
              <a:t>		printf("%d\n", i);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The value of </a:t>
            </a:r>
            <a:r>
              <a:rPr lang="en-US" dirty="0" err="1" smtClean="0"/>
              <a:t>i</a:t>
            </a:r>
            <a:r>
              <a:rPr lang="en-US" dirty="0" smtClean="0"/>
              <a:t> will be incremented, so now </a:t>
            </a:r>
            <a:r>
              <a:rPr lang="en-US" dirty="0" err="1" smtClean="0"/>
              <a:t>i</a:t>
            </a:r>
            <a:r>
              <a:rPr lang="en-US" dirty="0" smtClean="0"/>
              <a:t> is 3.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for(i=1; </a:t>
            </a:r>
            <a:r>
              <a:rPr lang="nn-NO" dirty="0" smtClean="0">
                <a:solidFill>
                  <a:srgbClr val="FF0000"/>
                </a:solidFill>
              </a:rPr>
              <a:t>i&lt;3</a:t>
            </a:r>
            <a:r>
              <a:rPr lang="nn-NO" dirty="0" smtClean="0"/>
              <a:t>; i++)</a:t>
            </a:r>
          </a:p>
          <a:p>
            <a:pPr>
              <a:buNone/>
            </a:pPr>
            <a:r>
              <a:rPr lang="nn-NO" dirty="0" smtClean="0"/>
              <a:t>		printf("%d\n", i);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Conditional test </a:t>
            </a:r>
            <a:r>
              <a:rPr lang="en-US" dirty="0" err="1" smtClean="0"/>
              <a:t>i</a:t>
            </a:r>
            <a:r>
              <a:rPr lang="en-US" dirty="0" smtClean="0"/>
              <a:t>&lt;3 is false as </a:t>
            </a:r>
            <a:r>
              <a:rPr lang="en-US" dirty="0" err="1" smtClean="0"/>
              <a:t>i</a:t>
            </a:r>
            <a:r>
              <a:rPr lang="en-US" dirty="0" smtClean="0"/>
              <a:t> is 3, so the loop stops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for </a:t>
            </a:r>
            <a:r>
              <a:rPr lang="en-US" dirty="0" smtClean="0"/>
              <a:t>loop can run negatively</a:t>
            </a:r>
          </a:p>
          <a:p>
            <a:r>
              <a:rPr lang="en-US" b="1" i="1" dirty="0" smtClean="0"/>
              <a:t>decrement</a:t>
            </a:r>
            <a:r>
              <a:rPr lang="en-US" i="1" dirty="0" smtClean="0"/>
              <a:t> </a:t>
            </a:r>
            <a:r>
              <a:rPr lang="en-US" dirty="0" smtClean="0"/>
              <a:t>can be used instead of </a:t>
            </a:r>
            <a:r>
              <a:rPr lang="en-US" i="1" dirty="0" smtClean="0"/>
              <a:t>increment</a:t>
            </a:r>
          </a:p>
          <a:p>
            <a:pPr lvl="1"/>
            <a:r>
              <a:rPr lang="nn-NO" dirty="0" smtClean="0"/>
              <a:t>for(i=20; i&gt;0; i--) ...</a:t>
            </a:r>
          </a:p>
          <a:p>
            <a:r>
              <a:rPr lang="nn-NO" dirty="0" smtClean="0"/>
              <a:t>Can be incremented or decremented by more than one</a:t>
            </a:r>
          </a:p>
          <a:p>
            <a:pPr lvl="1"/>
            <a:r>
              <a:rPr lang="nn-NO" dirty="0" smtClean="0"/>
              <a:t>for(i=1; i&lt;100; i+=5)</a:t>
            </a:r>
            <a:endParaRPr lang="en-US" dirty="0" smtClean="0"/>
          </a:p>
          <a:p>
            <a:endParaRPr lang="en-US" i="1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nn-NO" dirty="0" smtClean="0"/>
              <a:t>All of the following loops will print 1 to 99</a:t>
            </a:r>
          </a:p>
          <a:p>
            <a:pPr lvl="1"/>
            <a:r>
              <a:rPr lang="nn-NO" sz="2200" dirty="0" smtClean="0"/>
              <a:t>for(i=1; i&lt;100; i++)</a:t>
            </a:r>
          </a:p>
          <a:p>
            <a:pPr lvl="2">
              <a:buNone/>
            </a:pPr>
            <a:r>
              <a:rPr lang="nn-NO" sz="2200" dirty="0" smtClean="0"/>
              <a:t>	</a:t>
            </a:r>
            <a:r>
              <a:rPr lang="en-US" sz="2200" dirty="0" smtClean="0"/>
              <a:t> </a:t>
            </a:r>
            <a:r>
              <a:rPr lang="en-US" sz="2200" dirty="0" err="1" smtClean="0"/>
              <a:t>printf</a:t>
            </a:r>
            <a:r>
              <a:rPr lang="en-US" sz="2200" dirty="0" smtClean="0"/>
              <a:t>("%d\n", </a:t>
            </a:r>
            <a:r>
              <a:rPr lang="en-US" sz="2200" dirty="0" err="1" smtClean="0"/>
              <a:t>i</a:t>
            </a:r>
            <a:r>
              <a:rPr lang="en-US" sz="2200" dirty="0" smtClean="0"/>
              <a:t>);</a:t>
            </a:r>
          </a:p>
          <a:p>
            <a:pPr lvl="1"/>
            <a:r>
              <a:rPr lang="nn-NO" sz="2200" dirty="0" smtClean="0"/>
              <a:t>for(i=1; i&lt;=99; i++)</a:t>
            </a:r>
          </a:p>
          <a:p>
            <a:pPr lvl="2">
              <a:buNone/>
            </a:pPr>
            <a:r>
              <a:rPr lang="nn-NO" sz="2200" dirty="0" smtClean="0"/>
              <a:t>	</a:t>
            </a:r>
            <a:r>
              <a:rPr lang="en-US" sz="2200" dirty="0" smtClean="0"/>
              <a:t> </a:t>
            </a:r>
            <a:r>
              <a:rPr lang="en-US" sz="2200" dirty="0" err="1" smtClean="0"/>
              <a:t>printf</a:t>
            </a:r>
            <a:r>
              <a:rPr lang="en-US" sz="2200" dirty="0" smtClean="0"/>
              <a:t>("%d\n", </a:t>
            </a:r>
            <a:r>
              <a:rPr lang="en-US" sz="2200" dirty="0" err="1" smtClean="0"/>
              <a:t>i</a:t>
            </a:r>
            <a:r>
              <a:rPr lang="en-US" sz="2200" dirty="0" smtClean="0"/>
              <a:t>);</a:t>
            </a:r>
          </a:p>
          <a:p>
            <a:pPr lvl="1"/>
            <a:r>
              <a:rPr lang="nn-NO" sz="2200" dirty="0" smtClean="0"/>
              <a:t>for(i=0; i&lt;99; i++)</a:t>
            </a:r>
          </a:p>
          <a:p>
            <a:pPr lvl="2">
              <a:buNone/>
            </a:pPr>
            <a:r>
              <a:rPr lang="nn-NO" sz="2200" dirty="0" smtClean="0"/>
              <a:t>	</a:t>
            </a:r>
            <a:r>
              <a:rPr lang="en-US" sz="2200" dirty="0" smtClean="0"/>
              <a:t> </a:t>
            </a:r>
            <a:r>
              <a:rPr lang="en-US" sz="2200" dirty="0" err="1" smtClean="0"/>
              <a:t>printf</a:t>
            </a:r>
            <a:r>
              <a:rPr lang="en-US" sz="2200" dirty="0" smtClean="0"/>
              <a:t>("%d\n", i+1);</a:t>
            </a:r>
          </a:p>
          <a:p>
            <a:pPr lvl="1"/>
            <a:r>
              <a:rPr lang="nn-NO" sz="2200" dirty="0" smtClean="0"/>
              <a:t>for(i=0; i&lt;=98; i++)</a:t>
            </a:r>
          </a:p>
          <a:p>
            <a:pPr lvl="2">
              <a:buNone/>
            </a:pPr>
            <a:r>
              <a:rPr lang="nn-NO" sz="2200" dirty="0" smtClean="0"/>
              <a:t>	</a:t>
            </a:r>
            <a:r>
              <a:rPr lang="en-US" sz="2200" dirty="0" smtClean="0"/>
              <a:t> </a:t>
            </a:r>
            <a:r>
              <a:rPr lang="en-US" sz="2200" dirty="0" err="1" smtClean="0"/>
              <a:t>printf</a:t>
            </a:r>
            <a:r>
              <a:rPr lang="en-US" sz="2200" dirty="0" smtClean="0"/>
              <a:t>("%d\n", i+1);</a:t>
            </a:r>
          </a:p>
          <a:p>
            <a:pPr lvl="1"/>
            <a:r>
              <a:rPr lang="en-US" dirty="0" smtClean="0"/>
              <a:t>So selection of initial value and loop control condition is important</a:t>
            </a:r>
          </a:p>
          <a:p>
            <a:endParaRPr lang="en-US" i="1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Clr>
                <a:srgbClr val="D34817"/>
              </a:buClr>
              <a:buNone/>
            </a:pPr>
            <a:r>
              <a:rPr lang="en-US" sz="2400" b="1" dirty="0" smtClean="0">
                <a:solidFill>
                  <a:srgbClr val="D34817"/>
                </a:solidFill>
                <a:latin typeface="Franklin Gothic Book"/>
                <a:ea typeface="+mj-ea"/>
                <a:cs typeface="Courier New" pitchFamily="49" charset="0"/>
              </a:rPr>
              <a:t>GCD of two numbers:</a:t>
            </a:r>
            <a:endParaRPr lang="en-US" sz="2400" dirty="0" smtClean="0">
              <a:latin typeface="+mj-lt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main(void)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a, b, min,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gcd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 %d", &amp;a, &amp;b);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min=(a&lt;b)?a:b;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&lt;=min;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if(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a%i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==0 &amp;&amp;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b%i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==0)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gcd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gcd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of %d &amp; %d is %d\n", a, b,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gcd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cs typeface="Courier New" pitchFamily="49" charset="0"/>
              </a:rPr>
              <a:t>Nth Fibonacci number: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main(void) {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fibn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=0, fibn_1=1, fibn_2=0;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&lt;n;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if(n==1)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fibn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4"/>
          </p:nvPr>
        </p:nvSpPr>
        <p:spPr>
          <a:xfrm>
            <a:off x="4572000" y="2209800"/>
            <a:ext cx="5257800" cy="3886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else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{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fibn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=fibn_1+fibn_2;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	fibn_2=fibn_1;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	fibn_1=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fibn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("%d\n",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fibn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200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62200" y="4418806"/>
            <a:ext cx="45720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</a:t>
            </a:r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6200" y="1447800"/>
            <a:ext cx="5943600" cy="480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j;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&lt;=3;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for(j=1; j&lt;=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 j++)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("%d, %d\n",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j);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		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6003203" y="1447800"/>
            <a:ext cx="3798887" cy="4572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400" b="1" dirty="0" smtClean="0"/>
              <a:t>Output: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1, 1</a:t>
            </a:r>
          </a:p>
          <a:p>
            <a:pPr>
              <a:buNone/>
            </a:pPr>
            <a:r>
              <a:rPr lang="en-US" dirty="0" smtClean="0"/>
              <a:t>2, 1</a:t>
            </a:r>
          </a:p>
          <a:p>
            <a:pPr>
              <a:buNone/>
            </a:pPr>
            <a:r>
              <a:rPr lang="en-US" dirty="0" smtClean="0"/>
              <a:t>2, 2</a:t>
            </a:r>
          </a:p>
          <a:p>
            <a:pPr>
              <a:buNone/>
            </a:pPr>
            <a:r>
              <a:rPr lang="en-US" dirty="0" smtClean="0"/>
              <a:t>3, 1</a:t>
            </a:r>
          </a:p>
          <a:p>
            <a:pPr>
              <a:buNone/>
            </a:pPr>
            <a:r>
              <a:rPr lang="en-US" dirty="0" smtClean="0"/>
              <a:t>3, 2</a:t>
            </a:r>
          </a:p>
          <a:p>
            <a:pPr>
              <a:buNone/>
            </a:pPr>
            <a:r>
              <a:rPr lang="en-US" dirty="0" smtClean="0"/>
              <a:t>3, 3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100" dirty="0" smtClean="0">
                <a:solidFill>
                  <a:srgbClr val="FF0000"/>
                </a:solidFill>
              </a:rPr>
              <a:t>What if the condition is j&lt;=3?</a:t>
            </a:r>
            <a:endParaRPr lang="en-US" sz="3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</a:t>
            </a:r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571500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n, sum, prod;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prod=1;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sum=0;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&lt;=n;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++)//if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&lt;n?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prod=1;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587766" y="1447800"/>
            <a:ext cx="5715000" cy="4724400"/>
          </a:xfrm>
        </p:spPr>
        <p:txBody>
          <a:bodyPr>
            <a:normAutofit lnSpcReduction="10000"/>
          </a:bodyPr>
          <a:lstStyle/>
          <a:p>
            <a:pPr lvl="4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j=0; j&lt;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j++)//if j=1?</a:t>
            </a:r>
          </a:p>
          <a:p>
            <a:pPr lvl="4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4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prod=prod*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	</a:t>
            </a:r>
          </a:p>
          <a:p>
            <a:pPr lvl="4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3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sum=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sum+prod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3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3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("sum is %d\n", sum);</a:t>
            </a:r>
          </a:p>
          <a:p>
            <a:pPr lvl="3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return 0;</a:t>
            </a:r>
          </a:p>
          <a:p>
            <a:pPr lvl="2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2578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</a:t>
            </a:r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4518660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j;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&lt;=n;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//row by row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for(j=1; j&lt;=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 j++)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("0 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029200" y="1447800"/>
            <a:ext cx="4572000" cy="4724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for( ;j&lt;=n; j++)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("1 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("\n");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	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0292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8392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Selection statement/conditional statement</a:t>
            </a:r>
          </a:p>
          <a:p>
            <a:r>
              <a:rPr lang="en-US" dirty="0" smtClean="0"/>
              <a:t>Operation governed by outcome of a conditional test</a:t>
            </a:r>
          </a:p>
          <a:p>
            <a:r>
              <a:rPr lang="en-US" b="1" dirty="0" smtClean="0"/>
              <a:t>if(</a:t>
            </a:r>
            <a:r>
              <a:rPr lang="en-US" b="1" i="1" dirty="0" smtClean="0"/>
              <a:t>expression</a:t>
            </a:r>
            <a:r>
              <a:rPr lang="en-US" b="1" dirty="0" smtClean="0"/>
              <a:t>) </a:t>
            </a:r>
            <a:r>
              <a:rPr lang="en-US" b="1" i="1" dirty="0" smtClean="0"/>
              <a:t>statement</a:t>
            </a:r>
            <a:r>
              <a:rPr lang="en-US" b="1" dirty="0" smtClean="0"/>
              <a:t>;</a:t>
            </a:r>
          </a:p>
          <a:p>
            <a:pPr lvl="1"/>
            <a:r>
              <a:rPr lang="en-US" i="1" dirty="0" smtClean="0"/>
              <a:t>expression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any valid C expression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expression</a:t>
            </a:r>
            <a:r>
              <a:rPr lang="en-US" dirty="0" smtClean="0"/>
              <a:t> is </a:t>
            </a:r>
            <a:r>
              <a:rPr lang="en-US" b="1" dirty="0" smtClean="0"/>
              <a:t>true</a:t>
            </a:r>
            <a:r>
              <a:rPr lang="en-US" dirty="0" smtClean="0"/>
              <a:t> </a:t>
            </a:r>
            <a:r>
              <a:rPr lang="en-US" i="1" dirty="0" smtClean="0"/>
              <a:t>statement</a:t>
            </a:r>
            <a:r>
              <a:rPr lang="en-US" dirty="0" smtClean="0"/>
              <a:t> will be executed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expression</a:t>
            </a:r>
            <a:r>
              <a:rPr lang="en-US" dirty="0" smtClean="0"/>
              <a:t> is </a:t>
            </a:r>
            <a:r>
              <a:rPr lang="en-US" b="1" dirty="0" smtClean="0"/>
              <a:t>false</a:t>
            </a:r>
            <a:r>
              <a:rPr lang="en-US" dirty="0" smtClean="0"/>
              <a:t> </a:t>
            </a:r>
            <a:r>
              <a:rPr lang="en-US" i="1" dirty="0" smtClean="0"/>
              <a:t>statement</a:t>
            </a:r>
            <a:r>
              <a:rPr lang="en-US" dirty="0" smtClean="0"/>
              <a:t> will be bypassed</a:t>
            </a:r>
          </a:p>
          <a:p>
            <a:pPr lvl="1"/>
            <a:r>
              <a:rPr lang="en-US" b="1" dirty="0" smtClean="0"/>
              <a:t>true</a:t>
            </a:r>
            <a:r>
              <a:rPr lang="en-US" dirty="0" smtClean="0"/>
              <a:t>: any nonzero value</a:t>
            </a:r>
          </a:p>
          <a:p>
            <a:pPr lvl="1"/>
            <a:r>
              <a:rPr lang="en-US" b="1" dirty="0" smtClean="0"/>
              <a:t>false</a:t>
            </a:r>
            <a:r>
              <a:rPr lang="en-US" dirty="0" smtClean="0"/>
              <a:t>: zero</a:t>
            </a:r>
          </a:p>
          <a:p>
            <a:pPr lvl="1"/>
            <a:r>
              <a:rPr lang="pt-BR" dirty="0" smtClean="0"/>
              <a:t>if(num+1) printf(“nonzero");//num!=-1 statement will execute</a:t>
            </a:r>
            <a:endParaRPr lang="en-US" dirty="0" smtClean="0"/>
          </a:p>
          <a:p>
            <a:pPr lvl="1"/>
            <a:r>
              <a:rPr lang="en-US" dirty="0" smtClean="0"/>
              <a:t>Normally </a:t>
            </a:r>
            <a:r>
              <a:rPr lang="en-US" i="1" dirty="0" smtClean="0"/>
              <a:t>expression</a:t>
            </a:r>
            <a:r>
              <a:rPr lang="en-US" dirty="0" smtClean="0"/>
              <a:t> consists of relational &amp; logical operator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variation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for( ; ; ){}</a:t>
            </a:r>
          </a:p>
          <a:p>
            <a:r>
              <a:rPr lang="en-US" dirty="0" smtClean="0"/>
              <a:t>for(</a:t>
            </a:r>
            <a:r>
              <a:rPr lang="en-US" dirty="0" err="1" smtClean="0"/>
              <a:t>ch</a:t>
            </a:r>
            <a:r>
              <a:rPr lang="en-US" dirty="0" smtClean="0"/>
              <a:t>=</a:t>
            </a:r>
            <a:r>
              <a:rPr lang="en-US" dirty="0" err="1" smtClean="0"/>
              <a:t>getche</a:t>
            </a:r>
            <a:r>
              <a:rPr lang="en-US" dirty="0" smtClean="0"/>
              <a:t>(); </a:t>
            </a:r>
            <a:r>
              <a:rPr lang="en-US" dirty="0" err="1" smtClean="0"/>
              <a:t>ch</a:t>
            </a:r>
            <a:r>
              <a:rPr lang="en-US" dirty="0" smtClean="0"/>
              <a:t>!=‘q’; </a:t>
            </a:r>
            <a:r>
              <a:rPr lang="en-US" dirty="0" err="1" smtClean="0"/>
              <a:t>ch</a:t>
            </a:r>
            <a:r>
              <a:rPr lang="en-US" dirty="0" smtClean="0"/>
              <a:t>=</a:t>
            </a:r>
            <a:r>
              <a:rPr lang="en-US" dirty="0" err="1" smtClean="0"/>
              <a:t>getche</a:t>
            </a:r>
            <a:r>
              <a:rPr lang="en-US" dirty="0" smtClean="0"/>
              <a:t>()) {}</a:t>
            </a:r>
          </a:p>
          <a:p>
            <a:r>
              <a:rPr lang="en-US" dirty="0" smtClean="0"/>
              <a:t>for(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&lt;n; )</a:t>
            </a:r>
          </a:p>
          <a:p>
            <a:pPr lvl="1">
              <a:buNone/>
            </a:pPr>
            <a:r>
              <a:rPr lang="en-US" dirty="0" smtClean="0"/>
              <a:t>{</a:t>
            </a:r>
          </a:p>
          <a:p>
            <a:pPr lvl="2">
              <a:buNone/>
            </a:pPr>
            <a:r>
              <a:rPr lang="en-US" dirty="0" err="1" smtClean="0"/>
              <a:t>i</a:t>
            </a:r>
            <a:r>
              <a:rPr lang="en-US" dirty="0" smtClean="0"/>
              <a:t>++;</a:t>
            </a:r>
          </a:p>
          <a:p>
            <a:pPr lvl="1">
              <a:buNone/>
            </a:pPr>
            <a:r>
              <a:rPr lang="en-US" dirty="0" smtClean="0"/>
              <a:t>}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on loop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 a number as input write to program to calculate the number of digits.</a:t>
            </a:r>
          </a:p>
          <a:p>
            <a:r>
              <a:rPr lang="en-US" dirty="0" smtClean="0"/>
              <a:t>Given a number as input write to program to calculate the sum of it’s digits.</a:t>
            </a:r>
          </a:p>
          <a:p>
            <a:r>
              <a:rPr lang="en-US" dirty="0" smtClean="0"/>
              <a:t>Write a program to find </a:t>
            </a:r>
            <a:r>
              <a:rPr lang="en-US" dirty="0" err="1" smtClean="0"/>
              <a:t>gcd</a:t>
            </a:r>
            <a:r>
              <a:rPr lang="en-US" dirty="0" smtClean="0"/>
              <a:t> of two given numbers</a:t>
            </a:r>
          </a:p>
          <a:p>
            <a:r>
              <a:rPr lang="en-US" dirty="0" smtClean="0"/>
              <a:t>Write a program to find </a:t>
            </a:r>
            <a:r>
              <a:rPr lang="en-US" dirty="0" err="1" smtClean="0"/>
              <a:t>x</a:t>
            </a:r>
            <a:r>
              <a:rPr lang="en-US" baseline="30000" dirty="0" err="1" smtClean="0"/>
              <a:t>m</a:t>
            </a:r>
            <a:r>
              <a:rPr lang="en-US" baseline="30000" dirty="0" smtClean="0"/>
              <a:t> </a:t>
            </a:r>
            <a:r>
              <a:rPr lang="en-US" dirty="0" smtClean="0"/>
              <a:t> where x and m are inputs</a:t>
            </a:r>
          </a:p>
          <a:p>
            <a:r>
              <a:rPr lang="en-US" dirty="0" smtClean="0"/>
              <a:t>Write a program to convert a decimal number to a binary number</a:t>
            </a:r>
          </a:p>
          <a:p>
            <a:r>
              <a:rPr lang="en-US" dirty="0" smtClean="0"/>
              <a:t>Write a program to expand shorthand notation like a-z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while(</a:t>
            </a:r>
            <a:r>
              <a:rPr lang="en-US" i="1" dirty="0" smtClean="0"/>
              <a:t>expression</a:t>
            </a:r>
            <a:r>
              <a:rPr lang="en-US" dirty="0" smtClean="0"/>
              <a:t>) </a:t>
            </a:r>
            <a:r>
              <a:rPr lang="en-US" i="1" dirty="0" smtClean="0"/>
              <a:t>statement</a:t>
            </a:r>
            <a:r>
              <a:rPr lang="en-US" dirty="0" smtClean="0"/>
              <a:t>;</a:t>
            </a:r>
          </a:p>
          <a:p>
            <a:r>
              <a:rPr lang="en-US" dirty="0" smtClean="0"/>
              <a:t>for(</a:t>
            </a:r>
            <a:r>
              <a:rPr lang="en-US" i="1" dirty="0" smtClean="0"/>
              <a:t>initialization</a:t>
            </a:r>
            <a:r>
              <a:rPr lang="en-US" dirty="0" smtClean="0"/>
              <a:t>; </a:t>
            </a:r>
            <a:r>
              <a:rPr lang="en-US" i="1" dirty="0" smtClean="0"/>
              <a:t>conditional-test</a:t>
            </a:r>
            <a:r>
              <a:rPr lang="en-US" dirty="0" smtClean="0"/>
              <a:t>; </a:t>
            </a:r>
            <a:r>
              <a:rPr lang="en-US" i="1" dirty="0" smtClean="0"/>
              <a:t>increment</a:t>
            </a:r>
            <a:r>
              <a:rPr lang="en-US" dirty="0" smtClean="0"/>
              <a:t>) </a:t>
            </a:r>
            <a:r>
              <a:rPr lang="en-US" i="1" dirty="0" smtClean="0"/>
              <a:t>statement</a:t>
            </a:r>
            <a:r>
              <a:rPr lang="en-US" dirty="0" smtClean="0"/>
              <a:t>;</a:t>
            </a:r>
          </a:p>
          <a:p>
            <a:r>
              <a:rPr lang="en-US" i="1" dirty="0" smtClean="0"/>
              <a:t>initialization;</a:t>
            </a:r>
          </a:p>
          <a:p>
            <a:pPr>
              <a:buNone/>
            </a:pPr>
            <a:r>
              <a:rPr lang="en-US" i="1" dirty="0" smtClean="0"/>
              <a:t>	</a:t>
            </a:r>
            <a:r>
              <a:rPr lang="en-US" dirty="0" smtClean="0"/>
              <a:t> while(</a:t>
            </a:r>
            <a:r>
              <a:rPr lang="en-US" i="1" dirty="0" smtClean="0"/>
              <a:t>conditional-test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i="1" dirty="0" smtClean="0"/>
              <a:t>	{</a:t>
            </a:r>
          </a:p>
          <a:p>
            <a:pPr>
              <a:buNone/>
            </a:pPr>
            <a:r>
              <a:rPr lang="en-US" i="1" dirty="0" smtClean="0"/>
              <a:t>		statement;</a:t>
            </a:r>
          </a:p>
          <a:p>
            <a:pPr>
              <a:buNone/>
            </a:pPr>
            <a:r>
              <a:rPr lang="en-US" i="1" dirty="0" smtClean="0"/>
              <a:t>		 increment;</a:t>
            </a:r>
          </a:p>
          <a:p>
            <a:pPr>
              <a:buNone/>
            </a:pPr>
            <a:r>
              <a:rPr lang="en-US" i="1" dirty="0" smtClean="0"/>
              <a:t>	}</a:t>
            </a:r>
            <a:endParaRPr lang="en-US" dirty="0" smtClean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for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04800" y="2247900"/>
            <a:ext cx="4502150" cy="40767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&lt;=9)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4"/>
          </p:nvPr>
        </p:nvSpPr>
        <p:spPr>
          <a:xfrm>
            <a:off x="4724400" y="2247900"/>
            <a:ext cx="4686300" cy="3886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for(i=0; i&lt;=9; i++)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	printf("%d\n", i);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Common error</a:t>
            </a:r>
          </a:p>
          <a:p>
            <a:pPr lvl="1"/>
            <a:r>
              <a:rPr lang="en-US" dirty="0" smtClean="0"/>
              <a:t>Forgetting to increment</a:t>
            </a:r>
          </a:p>
          <a:p>
            <a:r>
              <a:rPr lang="en-US" dirty="0" smtClean="0"/>
              <a:t>Normally used when increment is not needed</a:t>
            </a:r>
          </a:p>
          <a:p>
            <a:pPr lvl="1"/>
            <a:r>
              <a:rPr lang="en-US" dirty="0" smtClean="0"/>
              <a:t>while(</a:t>
            </a:r>
            <a:r>
              <a:rPr lang="en-US" dirty="0" err="1" smtClean="0"/>
              <a:t>ch</a:t>
            </a:r>
            <a:r>
              <a:rPr lang="en-US" dirty="0" smtClean="0"/>
              <a:t>!=‘q’)</a:t>
            </a:r>
          </a:p>
          <a:p>
            <a:pPr lvl="1">
              <a:buNone/>
            </a:pPr>
            <a:r>
              <a:rPr lang="en-US" dirty="0" smtClean="0"/>
              <a:t>	{</a:t>
            </a:r>
          </a:p>
          <a:p>
            <a:pPr lvl="1">
              <a:buNone/>
            </a:pPr>
            <a:r>
              <a:rPr lang="en-US" dirty="0" smtClean="0"/>
              <a:t>		…</a:t>
            </a:r>
          </a:p>
          <a:p>
            <a:pPr lvl="1">
              <a:buNone/>
            </a:pPr>
            <a:r>
              <a:rPr lang="en-US" dirty="0" smtClean="0"/>
              <a:t>		</a:t>
            </a:r>
            <a:r>
              <a:rPr lang="en-US" dirty="0" err="1" smtClean="0"/>
              <a:t>ch</a:t>
            </a:r>
            <a:r>
              <a:rPr lang="en-US" dirty="0" smtClean="0"/>
              <a:t>=</a:t>
            </a:r>
            <a:r>
              <a:rPr lang="en-US" dirty="0" err="1" smtClean="0"/>
              <a:t>getche</a:t>
            </a:r>
            <a:r>
              <a:rPr lang="en-US" dirty="0" smtClean="0"/>
              <a:t>();</a:t>
            </a:r>
          </a:p>
          <a:p>
            <a:pPr lvl="1">
              <a:buNone/>
            </a:pPr>
            <a:r>
              <a:rPr lang="en-US" dirty="0" smtClean="0"/>
              <a:t>	}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 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i="1" dirty="0" smtClean="0"/>
              <a:t>statement</a:t>
            </a:r>
          </a:p>
          <a:p>
            <a:pPr lvl="1">
              <a:buNone/>
            </a:pPr>
            <a:r>
              <a:rPr lang="en-US" dirty="0" smtClean="0"/>
              <a:t>while(</a:t>
            </a:r>
            <a:r>
              <a:rPr lang="en-US" i="1" dirty="0" smtClean="0"/>
              <a:t>expression</a:t>
            </a:r>
            <a:r>
              <a:rPr lang="en-US" dirty="0" smtClean="0"/>
              <a:t>);</a:t>
            </a:r>
          </a:p>
          <a:p>
            <a:r>
              <a:rPr lang="en-US" dirty="0" smtClean="0"/>
              <a:t>for(</a:t>
            </a:r>
            <a:r>
              <a:rPr lang="en-US" i="1" dirty="0" smtClean="0"/>
              <a:t>initialization</a:t>
            </a:r>
            <a:r>
              <a:rPr lang="en-US" dirty="0" smtClean="0"/>
              <a:t>; </a:t>
            </a:r>
            <a:r>
              <a:rPr lang="en-US" i="1" dirty="0" smtClean="0"/>
              <a:t>conditional-test</a:t>
            </a:r>
            <a:r>
              <a:rPr lang="en-US" dirty="0" smtClean="0"/>
              <a:t>; </a:t>
            </a:r>
            <a:r>
              <a:rPr lang="en-US" i="1" dirty="0" smtClean="0"/>
              <a:t>increment</a:t>
            </a:r>
            <a:r>
              <a:rPr lang="en-US" dirty="0" smtClean="0"/>
              <a:t>) </a:t>
            </a:r>
            <a:r>
              <a:rPr lang="en-US" i="1" dirty="0" smtClean="0"/>
              <a:t>statement</a:t>
            </a:r>
            <a:r>
              <a:rPr lang="en-US" dirty="0" smtClean="0"/>
              <a:t>;</a:t>
            </a:r>
          </a:p>
          <a:p>
            <a:r>
              <a:rPr lang="en-US" i="1" dirty="0" smtClean="0"/>
              <a:t>initialization;</a:t>
            </a:r>
          </a:p>
          <a:p>
            <a:pPr>
              <a:buNone/>
            </a:pPr>
            <a:r>
              <a:rPr lang="en-US" i="1" dirty="0" smtClean="0"/>
              <a:t>	</a:t>
            </a:r>
            <a:r>
              <a:rPr lang="en-US" dirty="0" smtClean="0"/>
              <a:t>do</a:t>
            </a:r>
          </a:p>
          <a:p>
            <a:pPr>
              <a:buNone/>
            </a:pPr>
            <a:r>
              <a:rPr lang="en-US" i="1" dirty="0" smtClean="0"/>
              <a:t>	{</a:t>
            </a:r>
          </a:p>
          <a:p>
            <a:pPr>
              <a:buNone/>
            </a:pPr>
            <a:r>
              <a:rPr lang="en-US" i="1" dirty="0" smtClean="0"/>
              <a:t>		statement;</a:t>
            </a:r>
          </a:p>
          <a:p>
            <a:pPr>
              <a:buNone/>
            </a:pPr>
            <a:r>
              <a:rPr lang="en-US" i="1" dirty="0" smtClean="0"/>
              <a:t>		increment;</a:t>
            </a:r>
          </a:p>
          <a:p>
            <a:pPr>
              <a:buNone/>
            </a:pPr>
            <a:r>
              <a:rPr lang="en-US" i="1" dirty="0" smtClean="0"/>
              <a:t>	}</a:t>
            </a:r>
            <a:r>
              <a:rPr lang="en-US" dirty="0" smtClean="0"/>
              <a:t> while(</a:t>
            </a:r>
            <a:r>
              <a:rPr lang="en-US" i="1" dirty="0" smtClean="0"/>
              <a:t>conditional-test</a:t>
            </a:r>
            <a:r>
              <a:rPr lang="en-US" dirty="0" smtClean="0"/>
              <a:t>);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 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 is at the bottom</a:t>
            </a:r>
          </a:p>
          <a:p>
            <a:r>
              <a:rPr lang="en-US" dirty="0" smtClean="0"/>
              <a:t>Will execute at least once</a:t>
            </a:r>
          </a:p>
          <a:p>
            <a:r>
              <a:rPr lang="en-US" dirty="0" smtClean="0"/>
              <a:t>do</a:t>
            </a:r>
          </a:p>
          <a:p>
            <a:pPr lvl="1">
              <a:buNone/>
            </a:pPr>
            <a:r>
              <a:rPr lang="en-US" dirty="0" smtClean="0"/>
              <a:t>{</a:t>
            </a:r>
          </a:p>
          <a:p>
            <a:pPr lvl="1">
              <a:buNone/>
            </a:pPr>
            <a:r>
              <a:rPr lang="en-US" dirty="0" smtClean="0"/>
              <a:t>		…</a:t>
            </a:r>
          </a:p>
          <a:p>
            <a:pPr lvl="1">
              <a:buNone/>
            </a:pPr>
            <a:r>
              <a:rPr lang="en-US" dirty="0" smtClean="0"/>
              <a:t>		</a:t>
            </a:r>
            <a:r>
              <a:rPr lang="en-US" dirty="0" err="1" smtClean="0"/>
              <a:t>ch</a:t>
            </a:r>
            <a:r>
              <a:rPr lang="en-US" dirty="0" smtClean="0"/>
              <a:t>=</a:t>
            </a:r>
            <a:r>
              <a:rPr lang="en-US" dirty="0" err="1" smtClean="0"/>
              <a:t>getche</a:t>
            </a:r>
            <a:r>
              <a:rPr lang="en-US" dirty="0" smtClean="0"/>
              <a:t>();</a:t>
            </a:r>
          </a:p>
          <a:p>
            <a:pPr lvl="1">
              <a:buNone/>
            </a:pPr>
            <a:r>
              <a:rPr lang="en-US" dirty="0" smtClean="0"/>
              <a:t>} while(</a:t>
            </a:r>
            <a:r>
              <a:rPr lang="en-US" dirty="0" err="1" smtClean="0"/>
              <a:t>ch</a:t>
            </a:r>
            <a:r>
              <a:rPr lang="en-US" dirty="0" smtClean="0"/>
              <a:t>!=‘q’);</a:t>
            </a:r>
          </a:p>
          <a:p>
            <a:r>
              <a:rPr lang="en-US" dirty="0" smtClean="0"/>
              <a:t>Common error</a:t>
            </a:r>
          </a:p>
          <a:p>
            <a:pPr lvl="1"/>
            <a:r>
              <a:rPr lang="en-US" dirty="0" smtClean="0"/>
              <a:t>Forgetting the semicolon (;) after while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while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for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81000" y="2247900"/>
            <a:ext cx="4502150" cy="40767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do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}while(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&lt;=9);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4800600" cy="3886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for(i=1; i&lt;=9; i++)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	printf("%d\n", i);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8902" y="1447800"/>
            <a:ext cx="451866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/*prime number tester*/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num,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("Enter the number to test: 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188370" y="1447800"/>
            <a:ext cx="5961996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/*test for factors*/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=2;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&lt;=num/2;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if((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num%i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)==0)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==1)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 is prime\n", 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 is not prime\n", 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2672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8902" y="1447800"/>
            <a:ext cx="451866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/*prime number tester*/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num,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("Enter the number to test: 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477404" y="1447800"/>
            <a:ext cx="556846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/*test for factors*/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=2;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&lt;=num/2;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if(!(</a:t>
            </a:r>
            <a:r>
              <a:rPr lang="en-US" sz="2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num%i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2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 is prime\n", 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 is not prime\n", 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true, false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sz="2800" b="1" dirty="0" smtClean="0">
                <a:solidFill>
                  <a:srgbClr val="00B050"/>
                </a:solidFill>
              </a:rPr>
              <a:t>true</a:t>
            </a:r>
            <a:r>
              <a:rPr lang="en-US" sz="2800" dirty="0" smtClean="0"/>
              <a:t>: any </a:t>
            </a:r>
            <a:r>
              <a:rPr lang="en-US" sz="2800" b="1" dirty="0" smtClean="0">
                <a:solidFill>
                  <a:srgbClr val="00B050"/>
                </a:solidFill>
              </a:rPr>
              <a:t>nonzero</a:t>
            </a:r>
            <a:r>
              <a:rPr lang="en-US" sz="2800" dirty="0" smtClean="0"/>
              <a:t> value</a:t>
            </a:r>
          </a:p>
          <a:p>
            <a:pPr lvl="1"/>
            <a:r>
              <a:rPr lang="en-US" sz="2800" b="1" dirty="0" smtClean="0">
                <a:solidFill>
                  <a:srgbClr val="FF0000"/>
                </a:solidFill>
              </a:rPr>
              <a:t>false</a:t>
            </a:r>
            <a:r>
              <a:rPr lang="en-US" sz="2800" dirty="0" smtClean="0"/>
              <a:t>: </a:t>
            </a:r>
            <a:r>
              <a:rPr lang="en-US" sz="2800" b="1" dirty="0" smtClean="0">
                <a:solidFill>
                  <a:srgbClr val="FF0000"/>
                </a:solidFill>
              </a:rPr>
              <a:t>zero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421386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/*prime number tester*/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, num,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=1;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("Enter the number to test: ");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/*test for factors*/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=2;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800600" y="1447800"/>
            <a:ext cx="510540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&lt;=num/2)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if(!(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num%i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))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 is prime\n", num);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 is not prime\n", num);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2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 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29540" y="1447800"/>
            <a:ext cx="5052060" cy="4876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/*prime number tester*/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, num,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=1;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("Enter the number to test: ");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  <a:p>
            <a:pPr>
              <a:buNone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/*test for factors*/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i=2;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do</a:t>
            </a:r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	if(!(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num%i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))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=0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2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105400" y="1447800"/>
            <a:ext cx="4800600" cy="4876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i++;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}while(i&lt;=num/2);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 is prime\n", num);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 is not prime\n", num);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 will show that 2 is not prime</a:t>
            </a:r>
          </a:p>
          <a:p>
            <a:pPr>
              <a:buNone/>
            </a:pPr>
            <a:endParaRPr lang="en-US" sz="22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953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</a:t>
            </a:r>
            <a:r>
              <a:rPr lang="en-US" b="1" dirty="0" smtClean="0"/>
              <a:t>break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4518660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/*prime number tester*/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num,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("Enter the number to test: 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029200" y="1447800"/>
            <a:ext cx="4876800" cy="4724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/*test for factors*/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=2;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&lt;=num/2;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if(!(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num%i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break;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 is prime\n", 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 is not prime\n", 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8006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</a:t>
            </a:r>
            <a:r>
              <a:rPr lang="en-US" b="1" dirty="0" smtClean="0"/>
              <a:t>continue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5867400" cy="4953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&lt;=3;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j=1; j&lt;=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 j++)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if(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==j) continue;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("%d, %d\n",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j);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		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6716713" y="1447800"/>
            <a:ext cx="2427287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800" b="1" dirty="0" smtClean="0"/>
              <a:t>Output: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2, 1</a:t>
            </a:r>
          </a:p>
          <a:p>
            <a:pPr>
              <a:buNone/>
            </a:pPr>
            <a:r>
              <a:rPr lang="en-US" dirty="0" smtClean="0"/>
              <a:t>3, 1</a:t>
            </a:r>
          </a:p>
          <a:p>
            <a:pPr>
              <a:buNone/>
            </a:pPr>
            <a:r>
              <a:rPr lang="en-US" dirty="0" smtClean="0"/>
              <a:t>3, 2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2484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getche</a:t>
            </a:r>
            <a:r>
              <a:rPr lang="en-US" dirty="0" smtClean="0"/>
              <a:t>()/</a:t>
            </a:r>
            <a:r>
              <a:rPr lang="en-US" dirty="0" err="1" smtClean="0"/>
              <a:t>getch</a:t>
            </a:r>
            <a:r>
              <a:rPr lang="en-US" dirty="0" smtClean="0"/>
              <a:t>()/</a:t>
            </a:r>
            <a:r>
              <a:rPr lang="en-US" dirty="0" err="1" smtClean="0"/>
              <a:t>getchar</a:t>
            </a:r>
            <a:r>
              <a:rPr lang="en-US" dirty="0" smtClean="0"/>
              <a:t> can be used</a:t>
            </a:r>
          </a:p>
          <a:p>
            <a:r>
              <a:rPr lang="en-US" dirty="0" err="1" smtClean="0"/>
              <a:t>getchar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Compiler dependent</a:t>
            </a:r>
          </a:p>
          <a:p>
            <a:pPr lvl="1"/>
            <a:r>
              <a:rPr lang="en-US" dirty="0" smtClean="0"/>
              <a:t>waits for carriage return</a:t>
            </a:r>
          </a:p>
          <a:p>
            <a:pPr lvl="1"/>
            <a:r>
              <a:rPr lang="en-US" dirty="0" smtClean="0"/>
              <a:t>Read only one char</a:t>
            </a:r>
          </a:p>
          <a:p>
            <a:pPr lvl="1"/>
            <a:r>
              <a:rPr lang="en-US" dirty="0" smtClean="0"/>
              <a:t>Other input and carriage return will be in buffer</a:t>
            </a:r>
          </a:p>
          <a:p>
            <a:pPr lvl="1"/>
            <a:r>
              <a:rPr lang="en-US" dirty="0" smtClean="0"/>
              <a:t>Subsequent input (</a:t>
            </a:r>
            <a:r>
              <a:rPr lang="en-US" dirty="0" err="1" smtClean="0"/>
              <a:t>e.g</a:t>
            </a:r>
            <a:r>
              <a:rPr lang="en-US" dirty="0" smtClean="0"/>
              <a:t>, </a:t>
            </a:r>
            <a:r>
              <a:rPr lang="en-US" dirty="0" err="1" smtClean="0"/>
              <a:t>scanf</a:t>
            </a:r>
            <a:r>
              <a:rPr lang="en-US" dirty="0" smtClean="0"/>
              <a:t>) will consume them.</a:t>
            </a:r>
          </a:p>
          <a:p>
            <a:pPr lvl="1"/>
            <a:r>
              <a:rPr lang="en-US" dirty="0" smtClean="0"/>
              <a:t>Defined in </a:t>
            </a:r>
            <a:r>
              <a:rPr lang="en-US" dirty="0" err="1" smtClean="0"/>
              <a:t>stdio.h</a:t>
            </a:r>
            <a:endParaRPr lang="en-US" dirty="0" smtClean="0"/>
          </a:p>
          <a:p>
            <a:r>
              <a:rPr lang="en-US" dirty="0" err="1" smtClean="0"/>
              <a:t>getche</a:t>
            </a:r>
            <a:r>
              <a:rPr lang="en-US" dirty="0" smtClean="0"/>
              <a:t>()/</a:t>
            </a:r>
            <a:r>
              <a:rPr lang="en-US" dirty="0" err="1" smtClean="0"/>
              <a:t>getch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Return immediately after a key is pressed</a:t>
            </a:r>
          </a:p>
          <a:p>
            <a:pPr lvl="1"/>
            <a:r>
              <a:rPr lang="en-US" dirty="0" smtClean="0"/>
              <a:t>Defined in </a:t>
            </a:r>
            <a:r>
              <a:rPr lang="en-US" dirty="0" err="1" smtClean="0"/>
              <a:t>conio.h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 Constant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name that substitutes for a sequence of characters</a:t>
            </a:r>
          </a:p>
          <a:p>
            <a:r>
              <a:rPr lang="en-US" dirty="0" smtClean="0"/>
              <a:t>#define </a:t>
            </a:r>
            <a:r>
              <a:rPr lang="en-US" i="1" dirty="0" smtClean="0"/>
              <a:t>name replacement</a:t>
            </a:r>
            <a:endParaRPr lang="en-US" dirty="0" smtClean="0"/>
          </a:p>
          <a:p>
            <a:r>
              <a:rPr lang="en-US" dirty="0" smtClean="0"/>
              <a:t>Any occurrence of  </a:t>
            </a:r>
            <a:r>
              <a:rPr lang="en-US" i="1" dirty="0" smtClean="0"/>
              <a:t>name </a:t>
            </a:r>
            <a:r>
              <a:rPr lang="en-US" dirty="0" smtClean="0"/>
              <a:t>(not in quotes and not part of another name) will be replaced by corresponding </a:t>
            </a:r>
            <a:r>
              <a:rPr lang="en-US" i="1" dirty="0" smtClean="0"/>
              <a:t>replacement</a:t>
            </a:r>
            <a:endParaRPr lang="en-US" dirty="0" smtClean="0"/>
          </a:p>
          <a:p>
            <a:r>
              <a:rPr lang="en-US" dirty="0" smtClean="0"/>
              <a:t>#define PI 3.141593</a:t>
            </a:r>
          </a:p>
          <a:p>
            <a:r>
              <a:rPr lang="en-US" dirty="0" smtClean="0"/>
              <a:t>#define TRUE 1</a:t>
            </a:r>
          </a:p>
          <a:p>
            <a:r>
              <a:rPr lang="en-US" dirty="0" smtClean="0"/>
              <a:t>#define FALSE 0</a:t>
            </a:r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Operands that differ in type may undergo type conversion</a:t>
            </a:r>
          </a:p>
          <a:p>
            <a:r>
              <a:rPr lang="en-US" dirty="0" smtClean="0"/>
              <a:t>In general the result will be expressed in the highest precision possible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=7;</a:t>
            </a:r>
          </a:p>
          <a:p>
            <a:r>
              <a:rPr lang="en-US" dirty="0" smtClean="0"/>
              <a:t>float f=5.5;</a:t>
            </a:r>
          </a:p>
          <a:p>
            <a:endParaRPr lang="en-US" dirty="0" smtClean="0"/>
          </a:p>
          <a:p>
            <a:r>
              <a:rPr lang="en-US" dirty="0" err="1" smtClean="0"/>
              <a:t>i+f</a:t>
            </a:r>
            <a:r>
              <a:rPr lang="en-US" dirty="0" smtClean="0"/>
              <a:t> 		:	12.5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 cast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Value of an expression can be converted to a different data type if desired.</a:t>
            </a:r>
          </a:p>
          <a:p>
            <a:r>
              <a:rPr lang="en-US" i="1" dirty="0" smtClean="0"/>
              <a:t>(data type) expression</a:t>
            </a:r>
          </a:p>
          <a:p>
            <a:endParaRPr lang="en-US" i="1" dirty="0" smtClean="0"/>
          </a:p>
          <a:p>
            <a:r>
              <a:rPr lang="en-US" dirty="0" smtClean="0"/>
              <a:t>(</a:t>
            </a:r>
            <a:r>
              <a:rPr lang="en-US" dirty="0" err="1" smtClean="0"/>
              <a:t>i+f</a:t>
            </a:r>
            <a:r>
              <a:rPr lang="en-US" dirty="0" smtClean="0"/>
              <a:t>)%2	: error</a:t>
            </a:r>
          </a:p>
          <a:p>
            <a:r>
              <a:rPr lang="en-US" dirty="0" smtClean="0"/>
              <a:t>((</a:t>
            </a:r>
            <a:r>
              <a:rPr lang="en-US" dirty="0" err="1" smtClean="0"/>
              <a:t>int</a:t>
            </a:r>
            <a:r>
              <a:rPr lang="en-US" dirty="0" smtClean="0"/>
              <a:t>)(</a:t>
            </a:r>
            <a:r>
              <a:rPr lang="en-US" dirty="0" err="1" smtClean="0"/>
              <a:t>i+f</a:t>
            </a:r>
            <a:r>
              <a:rPr lang="en-US" dirty="0" smtClean="0"/>
              <a:t>))%2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9677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num;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if(num&gt;=0) printf("num is positive");//if(num&gt;-1)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9677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num;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if(num&gt;=0) printf("num is positive");//if(num&gt;-1)</a:t>
            </a:r>
          </a:p>
          <a:p>
            <a:pPr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if(num&lt;0) printf("num is negative");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Common programming error:</a:t>
            </a:r>
          </a:p>
          <a:p>
            <a:pPr lvl="1"/>
            <a:r>
              <a:rPr lang="en-US" sz="2600" dirty="0" smtClean="0"/>
              <a:t>Placing ; (semicolon) immediately after condition in </a:t>
            </a:r>
            <a:r>
              <a:rPr lang="en-US" sz="2600" b="1" dirty="0" smtClean="0"/>
              <a:t>if</a:t>
            </a:r>
          </a:p>
          <a:p>
            <a:pPr lvl="2"/>
            <a:r>
              <a:rPr lang="en-US" sz="2600" dirty="0" smtClean="0"/>
              <a:t>if(</a:t>
            </a:r>
            <a:r>
              <a:rPr lang="en-US" sz="2600" i="1" dirty="0" smtClean="0"/>
              <a:t>expression</a:t>
            </a:r>
            <a:r>
              <a:rPr lang="en-US" sz="2600" dirty="0" smtClean="0"/>
              <a:t>);  </a:t>
            </a:r>
            <a:r>
              <a:rPr lang="en-US" sz="2600" i="1" dirty="0" smtClean="0"/>
              <a:t>statement</a:t>
            </a:r>
            <a:r>
              <a:rPr lang="en-US" sz="2600" dirty="0" smtClean="0"/>
              <a:t>;</a:t>
            </a:r>
          </a:p>
          <a:p>
            <a:pPr lvl="1"/>
            <a:r>
              <a:rPr lang="en-US" sz="2600" dirty="0" smtClean="0"/>
              <a:t>Confusing equality operator (==) with assignment operator (=)</a:t>
            </a:r>
          </a:p>
          <a:p>
            <a:pPr lvl="2"/>
            <a:r>
              <a:rPr lang="en-US" sz="2600" dirty="0" smtClean="0"/>
              <a:t>if(a=b)</a:t>
            </a:r>
          </a:p>
          <a:p>
            <a:pPr lvl="2"/>
            <a:r>
              <a:rPr lang="en-US" sz="2600" dirty="0" smtClean="0"/>
              <a:t>if(a=5)</a:t>
            </a:r>
          </a:p>
          <a:p>
            <a:pPr lvl="2"/>
            <a:r>
              <a:rPr lang="en-US" sz="2600" dirty="0" smtClean="0"/>
              <a:t>if(9=5)</a:t>
            </a:r>
          </a:p>
          <a:p>
            <a:pPr lvl="3"/>
            <a:r>
              <a:rPr lang="en-US" sz="2600" dirty="0" smtClean="0"/>
              <a:t>left operand must be l-value</a:t>
            </a:r>
          </a:p>
          <a:p>
            <a:pPr lvl="2"/>
            <a:r>
              <a:rPr lang="en-US" sz="2600" dirty="0" smtClean="0"/>
              <a:t>if(9+5)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2635</TotalTime>
  <Words>1562</Words>
  <Application>Microsoft Office PowerPoint</Application>
  <PresentationFormat>A4 Paper (210x297 mm)</PresentationFormat>
  <Paragraphs>752</Paragraphs>
  <Slides>67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68" baseType="lpstr">
      <vt:lpstr>Equity</vt:lpstr>
      <vt:lpstr>Introduction to Control Statements       </vt:lpstr>
      <vt:lpstr>Increment &amp; Decrement (section 2.5)</vt:lpstr>
      <vt:lpstr>Increment &amp; Decrement (section 2.5)</vt:lpstr>
      <vt:lpstr>if statement</vt:lpstr>
      <vt:lpstr>if statement</vt:lpstr>
      <vt:lpstr>true, false</vt:lpstr>
      <vt:lpstr>if statement</vt:lpstr>
      <vt:lpstr>if statement</vt:lpstr>
      <vt:lpstr>if statement</vt:lpstr>
      <vt:lpstr>if-else statement</vt:lpstr>
      <vt:lpstr>if-else statement</vt:lpstr>
      <vt:lpstr>if-else statement</vt:lpstr>
      <vt:lpstr>if-else statement</vt:lpstr>
      <vt:lpstr>Nested if (section 3.4) </vt:lpstr>
      <vt:lpstr>blocks of code</vt:lpstr>
      <vt:lpstr>blocks of code</vt:lpstr>
      <vt:lpstr>Example</vt:lpstr>
      <vt:lpstr>if-else if statement</vt:lpstr>
      <vt:lpstr>if-else if statement</vt:lpstr>
      <vt:lpstr>if-else if statement</vt:lpstr>
      <vt:lpstr>if-else if statement</vt:lpstr>
      <vt:lpstr>Short Circuit Evaluation</vt:lpstr>
      <vt:lpstr>Conditional Expressions (sec 11.7)</vt:lpstr>
      <vt:lpstr>Example</vt:lpstr>
      <vt:lpstr>switch case</vt:lpstr>
      <vt:lpstr>switch case</vt:lpstr>
      <vt:lpstr>switch case</vt:lpstr>
      <vt:lpstr>switch case</vt:lpstr>
      <vt:lpstr>for loop</vt:lpstr>
      <vt:lpstr>for loop</vt:lpstr>
      <vt:lpstr>for loop</vt:lpstr>
      <vt:lpstr>for loop</vt:lpstr>
      <vt:lpstr>for loop</vt:lpstr>
      <vt:lpstr>Programming Jokes!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Nested for loop</vt:lpstr>
      <vt:lpstr>Nested for loop</vt:lpstr>
      <vt:lpstr>Nested for loop</vt:lpstr>
      <vt:lpstr>Loop variation</vt:lpstr>
      <vt:lpstr>Homework on loop</vt:lpstr>
      <vt:lpstr>while loop</vt:lpstr>
      <vt:lpstr>while loop</vt:lpstr>
      <vt:lpstr>while loop</vt:lpstr>
      <vt:lpstr>do while loop</vt:lpstr>
      <vt:lpstr>do while loop</vt:lpstr>
      <vt:lpstr>while loop</vt:lpstr>
      <vt:lpstr>for loop</vt:lpstr>
      <vt:lpstr>for loop</vt:lpstr>
      <vt:lpstr>while loop</vt:lpstr>
      <vt:lpstr>do while loop</vt:lpstr>
      <vt:lpstr>Use of break</vt:lpstr>
      <vt:lpstr>Use of continue</vt:lpstr>
      <vt:lpstr>Input characters</vt:lpstr>
      <vt:lpstr>Symbolic Constant</vt:lpstr>
      <vt:lpstr>Type conversion</vt:lpstr>
      <vt:lpstr>Type cast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Tanaeem</cp:lastModifiedBy>
  <cp:revision>581</cp:revision>
  <dcterms:created xsi:type="dcterms:W3CDTF">2006-08-16T00:00:00Z</dcterms:created>
  <dcterms:modified xsi:type="dcterms:W3CDTF">2015-06-15T14:00:17Z</dcterms:modified>
</cp:coreProperties>
</file>