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2"/>
  </p:notesMasterIdLst>
  <p:handoutMasterIdLst>
    <p:handoutMasterId r:id="rId43"/>
  </p:handoutMasterIdLst>
  <p:sldIdLst>
    <p:sldId id="256" r:id="rId2"/>
    <p:sldId id="288" r:id="rId3"/>
    <p:sldId id="297" r:id="rId4"/>
    <p:sldId id="298" r:id="rId5"/>
    <p:sldId id="291" r:id="rId6"/>
    <p:sldId id="330" r:id="rId7"/>
    <p:sldId id="292" r:id="rId8"/>
    <p:sldId id="293" r:id="rId9"/>
    <p:sldId id="294" r:id="rId10"/>
    <p:sldId id="299" r:id="rId11"/>
    <p:sldId id="307" r:id="rId12"/>
    <p:sldId id="295" r:id="rId13"/>
    <p:sldId id="303" r:id="rId14"/>
    <p:sldId id="331" r:id="rId15"/>
    <p:sldId id="308" r:id="rId16"/>
    <p:sldId id="302" r:id="rId17"/>
    <p:sldId id="304" r:id="rId18"/>
    <p:sldId id="301" r:id="rId19"/>
    <p:sldId id="305" r:id="rId20"/>
    <p:sldId id="309" r:id="rId21"/>
    <p:sldId id="310" r:id="rId22"/>
    <p:sldId id="311" r:id="rId23"/>
    <p:sldId id="328" r:id="rId24"/>
    <p:sldId id="296" r:id="rId25"/>
    <p:sldId id="313" r:id="rId26"/>
    <p:sldId id="300" r:id="rId27"/>
    <p:sldId id="329" r:id="rId28"/>
    <p:sldId id="315" r:id="rId29"/>
    <p:sldId id="319" r:id="rId30"/>
    <p:sldId id="320" r:id="rId31"/>
    <p:sldId id="321" r:id="rId32"/>
    <p:sldId id="327" r:id="rId33"/>
    <p:sldId id="326" r:id="rId34"/>
    <p:sldId id="322" r:id="rId35"/>
    <p:sldId id="323" r:id="rId36"/>
    <p:sldId id="316" r:id="rId37"/>
    <p:sldId id="324" r:id="rId38"/>
    <p:sldId id="318" r:id="rId39"/>
    <p:sldId id="325" r:id="rId40"/>
    <p:sldId id="317" r:id="rId41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414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ax.cs.kzoo.edu/~abrady/DSAlgs/Sorting/BubbleSort.Alyce.ppt" TargetMode="External"/><Relationship Id="rId2" Type="http://schemas.openxmlformats.org/officeDocument/2006/relationships/hyperlink" Target="http://www.cc.gatech.edu/~bleahy/cs1311/cs1311lecture16wdl.pp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Bubble_sort" TargetMode="External"/><Relationship Id="rId4" Type="http://schemas.openxmlformats.org/officeDocument/2006/relationships/hyperlink" Target="http://www.cse.unt.edu/~rada/CSCE3110/Lectures/Sorting1.ppt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276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Lecture: 14</a:t>
            </a:r>
          </a:p>
          <a:p>
            <a:r>
              <a:rPr lang="en-US" dirty="0" smtClean="0"/>
              <a:t>Reference</a:t>
            </a:r>
            <a:r>
              <a:rPr lang="en-US" smtClean="0"/>
              <a:t>: </a:t>
            </a:r>
            <a:r>
              <a:rPr lang="en-US" smtClean="0"/>
              <a:t>5</a:t>
            </a:r>
            <a:endParaRPr lang="en-US" dirty="0" smtClean="0"/>
          </a:p>
          <a:p>
            <a:r>
              <a:rPr lang="en-US" dirty="0" smtClean="0"/>
              <a:t>Date: 22.04.2015</a:t>
            </a:r>
          </a:p>
          <a:p>
            <a:r>
              <a:rPr lang="en-US" dirty="0" smtClean="0"/>
              <a:t>Prepared by:</a:t>
            </a:r>
          </a:p>
          <a:p>
            <a:r>
              <a:rPr lang="en-US" dirty="0" err="1" smtClean="0"/>
              <a:t>Johra</a:t>
            </a:r>
            <a:r>
              <a:rPr lang="en-US" dirty="0" smtClean="0"/>
              <a:t> Muhammad </a:t>
            </a:r>
            <a:r>
              <a:rPr lang="en-US" dirty="0" err="1" smtClean="0"/>
              <a:t>Moosa</a:t>
            </a:r>
            <a:endParaRPr lang="en-US" dirty="0" smtClean="0"/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Department 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Arrays &amp; Strings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Bubble Sort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traversal = move the maximum element at the </a:t>
            </a:r>
            <a:r>
              <a:rPr lang="en-US" dirty="0" smtClean="0"/>
              <a:t>end</a:t>
            </a:r>
          </a:p>
          <a:p>
            <a:r>
              <a:rPr lang="en-US" dirty="0" smtClean="0"/>
              <a:t>Links to bubble sort simulation</a:t>
            </a:r>
          </a:p>
          <a:p>
            <a:r>
              <a:rPr lang="en-US" dirty="0">
                <a:hlinkClick r:id="rId2"/>
              </a:rPr>
              <a:t>http://www.cc.gatech.edu/~</a:t>
            </a:r>
            <a:r>
              <a:rPr lang="en-US" dirty="0" smtClean="0">
                <a:hlinkClick r:id="rId2"/>
              </a:rPr>
              <a:t>bleahy/cs1311/cs1311lecture16wdl.ppt</a:t>
            </a:r>
            <a:endParaRPr lang="en-US" dirty="0" smtClean="0"/>
          </a:p>
          <a:p>
            <a:r>
              <a:rPr lang="en-US" dirty="0">
                <a:hlinkClick r:id="rId3"/>
              </a:rPr>
              <a:t>http://max.cs.kzoo.edu/~</a:t>
            </a:r>
            <a:r>
              <a:rPr lang="en-US" dirty="0" smtClean="0">
                <a:hlinkClick r:id="rId3"/>
              </a:rPr>
              <a:t>abrady/DSAlgs/Sorting/BubbleSort.Alyce.ppt</a:t>
            </a:r>
            <a:endParaRPr lang="en-US" dirty="0" smtClean="0"/>
          </a:p>
          <a:p>
            <a:r>
              <a:rPr lang="en-US" dirty="0">
                <a:hlinkClick r:id="rId4"/>
              </a:rPr>
              <a:t>http://www.cse.unt.edu/~</a:t>
            </a:r>
            <a:r>
              <a:rPr lang="en-US" dirty="0" smtClean="0">
                <a:hlinkClick r:id="rId4"/>
              </a:rPr>
              <a:t>rada/CSCE3110/Lectures/Sorting1.ppt</a:t>
            </a:r>
            <a:endParaRPr lang="en-US" dirty="0"/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en.wikipedia.org/wiki/Bubble_sort#Step-by-step_example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58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Homework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Histogram/frequency of an array elements</a:t>
            </a:r>
          </a:p>
          <a:p>
            <a:r>
              <a:rPr lang="en-US" dirty="0" smtClean="0"/>
              <a:t>Maximum </a:t>
            </a:r>
            <a:r>
              <a:rPr lang="en-US" dirty="0" err="1" smtClean="0"/>
              <a:t>subarray</a:t>
            </a:r>
            <a:r>
              <a:rPr lang="en-US" dirty="0" smtClean="0"/>
              <a:t> sum</a:t>
            </a:r>
          </a:p>
          <a:p>
            <a:r>
              <a:rPr lang="en-US" dirty="0" smtClean="0"/>
              <a:t>Prime </a:t>
            </a:r>
            <a:r>
              <a:rPr lang="en-US" dirty="0" err="1" smtClean="0"/>
              <a:t>facorization</a:t>
            </a: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itoa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atoi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Index sort</a:t>
            </a:r>
          </a:p>
          <a:p>
            <a:r>
              <a:rPr lang="en-US" dirty="0" smtClean="0"/>
              <a:t>Standard deviation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Merge two sorted arrays into another sorted array</a:t>
            </a:r>
          </a:p>
          <a:p>
            <a:r>
              <a:rPr lang="en-US" dirty="0" smtClean="0"/>
              <a:t>Insert into array from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Reverse an array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Change case of an character array</a:t>
            </a:r>
          </a:p>
          <a:p>
            <a:r>
              <a:rPr lang="en-US" dirty="0">
                <a:solidFill>
                  <a:srgbClr val="FF0000"/>
                </a:solidFill>
              </a:rPr>
              <a:t>Remove </a:t>
            </a:r>
            <a:r>
              <a:rPr lang="en-US" dirty="0" smtClean="0">
                <a:solidFill>
                  <a:srgbClr val="FF0000"/>
                </a:solidFill>
              </a:rPr>
              <a:t>all occurrences of a particular </a:t>
            </a:r>
            <a:r>
              <a:rPr lang="en-US" dirty="0">
                <a:solidFill>
                  <a:srgbClr val="FF0000"/>
                </a:solidFill>
              </a:rPr>
              <a:t>elements from an array</a:t>
            </a:r>
          </a:p>
          <a:p>
            <a:r>
              <a:rPr lang="en-US" dirty="0">
                <a:solidFill>
                  <a:srgbClr val="FF0000"/>
                </a:solidFill>
              </a:rPr>
              <a:t>Find 2</a:t>
            </a:r>
            <a:r>
              <a:rPr lang="en-US" baseline="30000" dirty="0">
                <a:solidFill>
                  <a:srgbClr val="FF0000"/>
                </a:solidFill>
              </a:rPr>
              <a:t>nd</a:t>
            </a:r>
            <a:r>
              <a:rPr lang="en-US" dirty="0">
                <a:solidFill>
                  <a:srgbClr val="FF0000"/>
                </a:solidFill>
              </a:rPr>
              <a:t> max/min from an </a:t>
            </a:r>
            <a:r>
              <a:rPr lang="en-US" dirty="0" smtClean="0">
                <a:solidFill>
                  <a:srgbClr val="FF0000"/>
                </a:solidFill>
              </a:rPr>
              <a:t>array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42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Most common use of one dimensional array is string</a:t>
            </a:r>
          </a:p>
          <a:p>
            <a:r>
              <a:rPr lang="en-US" sz="2400" dirty="0" smtClean="0"/>
              <a:t>C has no built in string </a:t>
            </a:r>
            <a:r>
              <a:rPr lang="en-US" sz="2400" dirty="0" err="1" smtClean="0"/>
              <a:t>datatype</a:t>
            </a:r>
            <a:endParaRPr lang="en-US" sz="2400" dirty="0" smtClean="0"/>
          </a:p>
          <a:p>
            <a:r>
              <a:rPr lang="en-US" sz="2400" dirty="0" smtClean="0"/>
              <a:t>One dimensional character array terminated by a null (‘\0’)</a:t>
            </a:r>
          </a:p>
          <a:p>
            <a:r>
              <a:rPr lang="en-US" sz="2400" dirty="0"/>
              <a:t>‘\0</a:t>
            </a:r>
            <a:r>
              <a:rPr lang="en-US" sz="2400" dirty="0" smtClean="0"/>
              <a:t>’ &amp; ‘0’ are not same</a:t>
            </a:r>
          </a:p>
          <a:p>
            <a:r>
              <a:rPr lang="en-US" sz="2400" dirty="0"/>
              <a:t>Value of ‘\0</a:t>
            </a:r>
            <a:r>
              <a:rPr lang="en-US" sz="2400" dirty="0" smtClean="0"/>
              <a:t>’ is 0</a:t>
            </a:r>
          </a:p>
          <a:p>
            <a:r>
              <a:rPr lang="en-US" sz="2400" dirty="0"/>
              <a:t>Value of </a:t>
            </a:r>
            <a:r>
              <a:rPr lang="en-US" sz="2400" dirty="0" smtClean="0"/>
              <a:t>‘0’ is 48</a:t>
            </a:r>
          </a:p>
          <a:p>
            <a:r>
              <a:rPr lang="en-US" sz="2400" dirty="0" smtClean="0"/>
              <a:t>Array size must be at least one byte larger than the string size to make room for the null</a:t>
            </a:r>
          </a:p>
          <a:p>
            <a:r>
              <a:rPr lang="en-US" sz="2400" dirty="0" smtClean="0"/>
              <a:t>Terminating null is important</a:t>
            </a:r>
          </a:p>
          <a:p>
            <a:pPr lvl="1"/>
            <a:r>
              <a:rPr lang="en-US" sz="2200" dirty="0" smtClean="0"/>
              <a:t>Indicates where string ends</a:t>
            </a:r>
          </a:p>
          <a:p>
            <a:r>
              <a:rPr lang="en-US" sz="2400" dirty="0" smtClean="0"/>
              <a:t>A string constant is automatically null-terminated by the compiler</a:t>
            </a:r>
          </a:p>
        </p:txBody>
      </p:sp>
    </p:spTree>
    <p:extLst>
      <p:ext uri="{BB962C8B-B14F-4D97-AF65-F5344CB8AC3E}">
        <p14:creationId xmlns:p14="http://schemas.microsoft.com/office/powerpoint/2010/main" xmlns="" val="32391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char dept</a:t>
            </a:r>
            <a:r>
              <a:rPr lang="en-US" sz="2400" dirty="0" smtClean="0"/>
              <a:t>[]={'E', 'E', 'E', '\0'};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49333907"/>
              </p:ext>
            </p:extLst>
          </p:nvPr>
        </p:nvGraphicFramePr>
        <p:xfrm>
          <a:off x="1981200" y="3459480"/>
          <a:ext cx="5503335" cy="1112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00667"/>
                <a:gridCol w="1100667"/>
                <a:gridCol w="1100667"/>
                <a:gridCol w="1100667"/>
                <a:gridCol w="110066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[3]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dept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‘E’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‘E’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‘E’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‘\0’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4001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4002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4003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4004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5861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char </a:t>
            </a:r>
            <a:r>
              <a:rPr lang="en-US" sz="2400" dirty="0"/>
              <a:t>dept</a:t>
            </a:r>
            <a:r>
              <a:rPr lang="en-US" sz="2400" dirty="0" smtClean="0"/>
              <a:t>[]=''EEE'';</a:t>
            </a:r>
          </a:p>
          <a:p>
            <a:pPr lvl="1"/>
            <a:r>
              <a:rPr lang="en-US" sz="2200" dirty="0" smtClean="0"/>
              <a:t>Shortcut for initializing string</a:t>
            </a:r>
          </a:p>
          <a:p>
            <a:pPr lvl="1"/>
            <a:r>
              <a:rPr lang="en-US" sz="2000" dirty="0" smtClean="0"/>
              <a:t>'</a:t>
            </a:r>
            <a:r>
              <a:rPr lang="en-US" sz="2200" dirty="0" smtClean="0"/>
              <a:t>\0</a:t>
            </a:r>
            <a:r>
              <a:rPr lang="en-US" sz="2000" dirty="0" smtClean="0"/>
              <a:t>'</a:t>
            </a:r>
            <a:r>
              <a:rPr lang="en-US" sz="2200" dirty="0" smtClean="0"/>
              <a:t> is not necessary in this declaration</a:t>
            </a:r>
            <a:endParaRPr lang="en-US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49333907"/>
              </p:ext>
            </p:extLst>
          </p:nvPr>
        </p:nvGraphicFramePr>
        <p:xfrm>
          <a:off x="1981200" y="3459480"/>
          <a:ext cx="5503335" cy="1112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00667"/>
                <a:gridCol w="1100667"/>
                <a:gridCol w="1100667"/>
                <a:gridCol w="1100667"/>
                <a:gridCol w="110066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[3]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dept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‘E’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‘E’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‘E’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‘\0’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4001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4002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4003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4004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5861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5029200" cy="4572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#include&lt;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char course</a:t>
            </a:r>
            <a:r>
              <a:rPr lang="en-US" dirty="0" smtClean="0"/>
              <a:t>[]=“CSE109";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i=0;</a:t>
            </a:r>
          </a:p>
          <a:p>
            <a:pPr marL="0" indent="0">
              <a:buNone/>
            </a:pPr>
            <a:r>
              <a:rPr lang="en-US" dirty="0"/>
              <a:t>	while(course[i])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printf</a:t>
            </a:r>
            <a:r>
              <a:rPr lang="en-US" dirty="0"/>
              <a:t>("%c\n", course[i]);</a:t>
            </a:r>
          </a:p>
          <a:p>
            <a:pPr marL="0" indent="0">
              <a:buNone/>
            </a:pPr>
            <a:r>
              <a:rPr lang="en-US" dirty="0"/>
              <a:t>		i++;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	return 0;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682740" y="1447800"/>
            <a:ext cx="2004060" cy="4572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Output:</a:t>
            </a:r>
          </a:p>
          <a:p>
            <a:pPr marL="0" indent="0">
              <a:buNone/>
            </a:pPr>
            <a:r>
              <a:rPr lang="en-US" dirty="0"/>
              <a:t>C</a:t>
            </a:r>
          </a:p>
          <a:p>
            <a:pPr marL="0" indent="0">
              <a:buNone/>
            </a:pPr>
            <a:r>
              <a:rPr lang="en-US" dirty="0"/>
              <a:t>S</a:t>
            </a:r>
          </a:p>
          <a:p>
            <a:pPr marL="0" indent="0">
              <a:buNone/>
            </a:pPr>
            <a:r>
              <a:rPr lang="en-US" dirty="0"/>
              <a:t>E</a:t>
            </a:r>
          </a:p>
          <a:p>
            <a:pPr marL="0" indent="0">
              <a:buNone/>
            </a:pPr>
            <a:r>
              <a:rPr lang="en-US" dirty="0" smtClean="0"/>
              <a:t>1</a:t>
            </a:r>
          </a:p>
          <a:p>
            <a:pPr marL="0" indent="0">
              <a:buNone/>
            </a:pPr>
            <a:r>
              <a:rPr lang="en-US" dirty="0" smtClean="0"/>
              <a:t>0</a:t>
            </a:r>
          </a:p>
          <a:p>
            <a:pPr marL="0" indent="0">
              <a:buNone/>
            </a:pPr>
            <a:r>
              <a:rPr lang="en-US" dirty="0" smtClean="0"/>
              <a:t>9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477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5755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Null</a:t>
            </a:r>
          </a:p>
          <a:p>
            <a:pPr lvl="1"/>
            <a:r>
              <a:rPr lang="en-US" dirty="0" smtClean="0"/>
              <a:t>False</a:t>
            </a:r>
          </a:p>
          <a:p>
            <a:pPr lvl="1"/>
            <a:r>
              <a:rPr lang="en-US" dirty="0" smtClean="0"/>
              <a:t>Value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664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%s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scanf</a:t>
            </a:r>
            <a:endParaRPr lang="en-US" dirty="0" smtClean="0"/>
          </a:p>
          <a:p>
            <a:pPr lvl="1"/>
            <a:r>
              <a:rPr lang="en-US" dirty="0"/>
              <a:t>Reads characters </a:t>
            </a:r>
            <a:r>
              <a:rPr lang="en-US" dirty="0" err="1"/>
              <a:t>untill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ENTER</a:t>
            </a:r>
            <a:r>
              <a:rPr lang="en-US" dirty="0"/>
              <a:t> pressed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ENTER </a:t>
            </a:r>
            <a:r>
              <a:rPr lang="en-US" dirty="0"/>
              <a:t>key is not stored, replaced with null character</a:t>
            </a:r>
          </a:p>
          <a:p>
            <a:pPr lvl="1"/>
            <a:r>
              <a:rPr lang="en-US" dirty="0"/>
              <a:t>No bound checking</a:t>
            </a:r>
          </a:p>
          <a:p>
            <a:pPr lvl="1"/>
            <a:r>
              <a:rPr lang="en-US" dirty="0" smtClean="0"/>
              <a:t>Can not read multi word string</a:t>
            </a:r>
          </a:p>
          <a:p>
            <a:pPr lvl="2"/>
            <a:r>
              <a:rPr lang="en-US" dirty="0" smtClean="0"/>
              <a:t>“Department Name: IPE”</a:t>
            </a:r>
          </a:p>
          <a:p>
            <a:pPr lvl="1"/>
            <a:r>
              <a:rPr lang="en-US" dirty="0" err="1" smtClean="0"/>
              <a:t>scanf</a:t>
            </a:r>
            <a:r>
              <a:rPr lang="en-US" dirty="0"/>
              <a:t>(“%s”, s);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63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gets()</a:t>
            </a:r>
          </a:p>
          <a:p>
            <a:pPr lvl="1"/>
            <a:r>
              <a:rPr lang="en-US" dirty="0" smtClean="0"/>
              <a:t>Library function</a:t>
            </a:r>
          </a:p>
          <a:p>
            <a:pPr lvl="1"/>
            <a:r>
              <a:rPr lang="en-US" dirty="0" smtClean="0"/>
              <a:t>Defined in </a:t>
            </a:r>
            <a:r>
              <a:rPr lang="en-US" dirty="0" err="1" smtClean="0"/>
              <a:t>stdio.h</a:t>
            </a:r>
            <a:endParaRPr lang="en-US" dirty="0" smtClean="0"/>
          </a:p>
          <a:p>
            <a:pPr lvl="1"/>
            <a:r>
              <a:rPr lang="en-US" dirty="0" smtClean="0"/>
              <a:t>Call it using the name of the character array </a:t>
            </a:r>
            <a:r>
              <a:rPr lang="en-US" dirty="0" err="1" smtClean="0"/>
              <a:t>witout</a:t>
            </a:r>
            <a:r>
              <a:rPr lang="en-US" dirty="0" smtClean="0"/>
              <a:t> using index</a:t>
            </a:r>
          </a:p>
          <a:p>
            <a:pPr lvl="2"/>
            <a:r>
              <a:rPr lang="en-US" dirty="0" smtClean="0"/>
              <a:t>gets(s)</a:t>
            </a:r>
          </a:p>
          <a:p>
            <a:pPr lvl="1"/>
            <a:r>
              <a:rPr lang="en-US" dirty="0" smtClean="0"/>
              <a:t>Reads characters </a:t>
            </a:r>
            <a:r>
              <a:rPr lang="en-US" dirty="0" err="1" smtClean="0"/>
              <a:t>untill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ENTER</a:t>
            </a:r>
            <a:r>
              <a:rPr lang="en-US" dirty="0" smtClean="0"/>
              <a:t> pressed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ENTER </a:t>
            </a:r>
            <a:r>
              <a:rPr lang="en-US" dirty="0" smtClean="0"/>
              <a:t>key is not stored, replaced with null character</a:t>
            </a:r>
          </a:p>
          <a:p>
            <a:pPr lvl="1"/>
            <a:r>
              <a:rPr lang="en-US" dirty="0" smtClean="0"/>
              <a:t>No bound checking</a:t>
            </a:r>
          </a:p>
          <a:p>
            <a:pPr lvl="1"/>
            <a:r>
              <a:rPr lang="en-US" dirty="0" smtClean="0"/>
              <a:t>Can receive multiword 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68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%s in </a:t>
            </a:r>
            <a:r>
              <a:rPr lang="en-US" dirty="0" err="1" smtClean="0"/>
              <a:t>printf</a:t>
            </a:r>
            <a:endParaRPr lang="en-US" dirty="0" smtClean="0"/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(“%s”, s);</a:t>
            </a:r>
          </a:p>
          <a:p>
            <a:r>
              <a:rPr lang="en-US" dirty="0" smtClean="0"/>
              <a:t>puts()</a:t>
            </a:r>
          </a:p>
          <a:p>
            <a:pPr lvl="1"/>
            <a:r>
              <a:rPr lang="en-US" dirty="0" smtClean="0"/>
              <a:t>puts(“hello”)</a:t>
            </a:r>
          </a:p>
          <a:p>
            <a:pPr lvl="1"/>
            <a:r>
              <a:rPr lang="en-US" dirty="0" smtClean="0"/>
              <a:t>puts(s)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283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200" dirty="0" smtClean="0"/>
              <a:t>List of variables of same type</a:t>
            </a:r>
          </a:p>
          <a:p>
            <a:r>
              <a:rPr lang="en-US" sz="2200" dirty="0" smtClean="0"/>
              <a:t>Accessed through a common name</a:t>
            </a:r>
          </a:p>
          <a:p>
            <a:r>
              <a:rPr lang="en-US" sz="2200" dirty="0" smtClean="0"/>
              <a:t>General form</a:t>
            </a:r>
          </a:p>
          <a:p>
            <a:pPr lvl="1"/>
            <a:r>
              <a:rPr lang="en-US" sz="2000" dirty="0" smtClean="0"/>
              <a:t>type </a:t>
            </a:r>
            <a:r>
              <a:rPr lang="en-US" sz="2000" dirty="0" err="1" smtClean="0"/>
              <a:t>var_name</a:t>
            </a:r>
            <a:r>
              <a:rPr lang="en-US" sz="2000" dirty="0" smtClean="0"/>
              <a:t>[size];</a:t>
            </a:r>
          </a:p>
          <a:p>
            <a:pPr lvl="1"/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myarray</a:t>
            </a:r>
            <a:r>
              <a:rPr lang="en-US" sz="2000" dirty="0" smtClean="0"/>
              <a:t>[20];</a:t>
            </a:r>
          </a:p>
          <a:p>
            <a:pPr lvl="1"/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smtClean="0"/>
              <a:t>m[10], a[5];</a:t>
            </a:r>
          </a:p>
          <a:p>
            <a:r>
              <a:rPr lang="en-US" sz="2200" dirty="0" smtClean="0"/>
              <a:t>Accessed by indexing</a:t>
            </a:r>
          </a:p>
          <a:p>
            <a:pPr lvl="1"/>
            <a:r>
              <a:rPr lang="en-US" sz="2000" dirty="0" smtClean="0"/>
              <a:t>Known as subscript</a:t>
            </a:r>
          </a:p>
          <a:p>
            <a:pPr lvl="1"/>
            <a:r>
              <a:rPr lang="en-US" sz="2000" dirty="0" smtClean="0"/>
              <a:t>Can be any valid expression</a:t>
            </a:r>
          </a:p>
          <a:p>
            <a:pPr lvl="1"/>
            <a:r>
              <a:rPr lang="en-US" sz="2000" dirty="0" smtClean="0"/>
              <a:t>Begin at 0</a:t>
            </a:r>
          </a:p>
          <a:p>
            <a:pPr lvl="1"/>
            <a:r>
              <a:rPr lang="en-US" sz="2000" dirty="0" err="1" smtClean="0"/>
              <a:t>myarray</a:t>
            </a:r>
            <a:r>
              <a:rPr lang="en-US" sz="2000" dirty="0" smtClean="0"/>
              <a:t>[1] :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element</a:t>
            </a:r>
          </a:p>
          <a:p>
            <a:r>
              <a:rPr lang="en-US" sz="2200" dirty="0" smtClean="0"/>
              <a:t>Array elements are stored in contiguous memory 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character occupies one byte of memory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Number of possible values in a string of length 3 is 255</a:t>
            </a:r>
            <a:r>
              <a:rPr lang="en-US" baseline="30000" dirty="0" smtClean="0"/>
              <a:t>3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49333907"/>
              </p:ext>
            </p:extLst>
          </p:nvPr>
        </p:nvGraphicFramePr>
        <p:xfrm>
          <a:off x="1143000" y="2209800"/>
          <a:ext cx="5503335" cy="1112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00667"/>
                <a:gridCol w="1100667"/>
                <a:gridCol w="1100667"/>
                <a:gridCol w="1100667"/>
                <a:gridCol w="110066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[3]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dept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‘E’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‘\0’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4001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4002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4003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4004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664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Library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strlen</a:t>
            </a:r>
            <a:r>
              <a:rPr lang="en-US" dirty="0" smtClean="0"/>
              <a:t> : Finds the length of the string</a:t>
            </a:r>
          </a:p>
          <a:p>
            <a:r>
              <a:rPr lang="en-US" dirty="0" err="1" smtClean="0"/>
              <a:t>strcat</a:t>
            </a:r>
            <a:r>
              <a:rPr lang="en-US" dirty="0" smtClean="0"/>
              <a:t> : Appends one string at the end of the other</a:t>
            </a:r>
          </a:p>
          <a:p>
            <a:r>
              <a:rPr lang="en-US" dirty="0" err="1" smtClean="0"/>
              <a:t>strcpy</a:t>
            </a:r>
            <a:r>
              <a:rPr lang="en-US" dirty="0" smtClean="0"/>
              <a:t>( to, from): Copies one string into another</a:t>
            </a:r>
          </a:p>
          <a:p>
            <a:r>
              <a:rPr lang="en-US" dirty="0" err="1" smtClean="0"/>
              <a:t>strncpy</a:t>
            </a:r>
            <a:r>
              <a:rPr lang="en-US" dirty="0" smtClean="0"/>
              <a:t> : Copies first n characters of one string into another</a:t>
            </a:r>
          </a:p>
          <a:p>
            <a:r>
              <a:rPr lang="en-US" dirty="0" err="1" smtClean="0"/>
              <a:t>strcmp</a:t>
            </a:r>
            <a:r>
              <a:rPr lang="en-US" dirty="0" smtClean="0"/>
              <a:t> (s1, s2): Compares two strings</a:t>
            </a:r>
          </a:p>
          <a:p>
            <a:pPr lvl="1"/>
            <a:r>
              <a:rPr lang="en-US" dirty="0" smtClean="0"/>
              <a:t>Returns 0 if same</a:t>
            </a:r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ve</a:t>
            </a:r>
            <a:r>
              <a:rPr lang="en-US" dirty="0" smtClean="0"/>
              <a:t> if s1 less than s2</a:t>
            </a:r>
          </a:p>
          <a:p>
            <a:pPr lvl="1"/>
            <a:r>
              <a:rPr lang="en-US" dirty="0" smtClean="0"/>
              <a:t>+</a:t>
            </a:r>
            <a:r>
              <a:rPr lang="en-US" dirty="0" err="1" smtClean="0"/>
              <a:t>ve</a:t>
            </a:r>
            <a:r>
              <a:rPr lang="en-US" dirty="0" smtClean="0"/>
              <a:t> if s1 greater than s2</a:t>
            </a:r>
          </a:p>
          <a:p>
            <a:r>
              <a:rPr lang="en-US" dirty="0" err="1" smtClean="0"/>
              <a:t>strchr</a:t>
            </a:r>
            <a:r>
              <a:rPr lang="en-US" dirty="0" smtClean="0"/>
              <a:t> : Finds first occurrence of a given character in a string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283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Library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strcpy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char </a:t>
            </a:r>
            <a:r>
              <a:rPr lang="en-US" dirty="0" err="1" smtClean="0"/>
              <a:t>dest</a:t>
            </a:r>
            <a:r>
              <a:rPr lang="en-US" dirty="0" smtClean="0"/>
              <a:t>[]="";</a:t>
            </a:r>
          </a:p>
          <a:p>
            <a:pPr>
              <a:buNone/>
            </a:pPr>
            <a:r>
              <a:rPr lang="en-US" dirty="0" smtClean="0"/>
              <a:t>char </a:t>
            </a:r>
            <a:r>
              <a:rPr lang="en-US" dirty="0" err="1" smtClean="0"/>
              <a:t>src</a:t>
            </a:r>
            <a:r>
              <a:rPr lang="en-US" dirty="0" smtClean="0"/>
              <a:t>[]="CSE109";</a:t>
            </a:r>
          </a:p>
          <a:p>
            <a:pPr>
              <a:buNone/>
            </a:pPr>
            <a:r>
              <a:rPr lang="en-US" dirty="0" smtClean="0"/>
              <a:t>for(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src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]!=‘\0’,;i++)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dest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src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err="1" smtClean="0"/>
              <a:t>dest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]=‘\0’;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283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Anagram check</a:t>
            </a:r>
          </a:p>
          <a:p>
            <a:r>
              <a:rPr lang="en-US" smtClean="0"/>
              <a:t>Palindrome check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Arrays of two or more dimension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count[10][12];</a:t>
            </a:r>
          </a:p>
          <a:p>
            <a:r>
              <a:rPr lang="en-US" dirty="0" smtClean="0"/>
              <a:t>2-d array</a:t>
            </a:r>
          </a:p>
          <a:p>
            <a:pPr lvl="1"/>
            <a:r>
              <a:rPr lang="en-US" dirty="0" smtClean="0"/>
              <a:t>Array of one dimensional arrays</a:t>
            </a:r>
          </a:p>
          <a:p>
            <a:pPr lvl="1"/>
            <a:r>
              <a:rPr lang="en-US" dirty="0" smtClean="0"/>
              <a:t>Row, column format</a:t>
            </a:r>
          </a:p>
          <a:p>
            <a:pPr lvl="1"/>
            <a:r>
              <a:rPr lang="en-US" dirty="0" smtClean="0"/>
              <a:t>Accessed a row at a time from left to right</a:t>
            </a:r>
          </a:p>
          <a:p>
            <a:pPr marL="32004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6732734"/>
              </p:ext>
            </p:extLst>
          </p:nvPr>
        </p:nvGraphicFramePr>
        <p:xfrm>
          <a:off x="2286000" y="4343400"/>
          <a:ext cx="48006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0100"/>
                <a:gridCol w="800100"/>
                <a:gridCol w="800100"/>
                <a:gridCol w="800100"/>
                <a:gridCol w="800100"/>
                <a:gridCol w="8001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a[0][0]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a[0][1]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a[0][2]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a[0][3]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a[0][4]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a[1][0]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a[3][0]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a[3][4]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324600" y="57266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  <a:endParaRPr lang="en-US" dirty="0"/>
          </a:p>
        </p:txBody>
      </p:sp>
      <p:cxnSp>
        <p:nvCxnSpPr>
          <p:cNvPr id="9" name="Shape 8"/>
          <p:cNvCxnSpPr/>
          <p:nvPr/>
        </p:nvCxnSpPr>
        <p:spPr>
          <a:xfrm rot="16200000" flipH="1">
            <a:off x="6814066" y="5899666"/>
            <a:ext cx="316468" cy="6858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315200" y="6096000"/>
            <a:ext cx="137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Row subscript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67600" y="6400800"/>
            <a:ext cx="1670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Column </a:t>
            </a:r>
            <a:r>
              <a:rPr lang="en-US" dirty="0" smtClean="0"/>
              <a:t>subscript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553200" y="5715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  <a:endParaRPr lang="en-US" dirty="0"/>
          </a:p>
        </p:txBody>
      </p:sp>
      <p:cxnSp>
        <p:nvCxnSpPr>
          <p:cNvPr id="16" name="Shape 15"/>
          <p:cNvCxnSpPr>
            <a:stCxn id="15" idx="2"/>
          </p:cNvCxnSpPr>
          <p:nvPr/>
        </p:nvCxnSpPr>
        <p:spPr>
          <a:xfrm rot="16200000" flipH="1">
            <a:off x="6928366" y="6013966"/>
            <a:ext cx="545068" cy="6858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4052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</a:p>
          <a:p>
            <a:r>
              <a:rPr lang="en-US" dirty="0" smtClean="0"/>
              <a:t>float </a:t>
            </a:r>
            <a:r>
              <a:rPr lang="en-US" dirty="0" err="1" smtClean="0"/>
              <a:t>yeartemp</a:t>
            </a:r>
            <a:r>
              <a:rPr lang="en-US" dirty="0" smtClean="0"/>
              <a:t>[12][31];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4419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#include&lt;</a:t>
            </a:r>
            <a:r>
              <a:rPr lang="en-US" sz="2200" dirty="0" err="1"/>
              <a:t>stdio.h</a:t>
            </a:r>
            <a:r>
              <a:rPr lang="en-US" sz="2200" dirty="0"/>
              <a:t>&gt;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int</a:t>
            </a:r>
            <a:r>
              <a:rPr lang="en-US" sz="2200" dirty="0"/>
              <a:t> main()</a:t>
            </a:r>
          </a:p>
          <a:p>
            <a:pPr marL="0" indent="0">
              <a:buNone/>
            </a:pPr>
            <a:r>
              <a:rPr lang="en-US" sz="2200" dirty="0"/>
              <a:t>{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int</a:t>
            </a:r>
            <a:r>
              <a:rPr lang="en-US" sz="2200" dirty="0"/>
              <a:t> td[4][5];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int</a:t>
            </a:r>
            <a:r>
              <a:rPr lang="en-US" sz="2200" dirty="0"/>
              <a:t> i, j;</a:t>
            </a:r>
          </a:p>
          <a:p>
            <a:pPr marL="0" indent="0">
              <a:buNone/>
            </a:pPr>
            <a:r>
              <a:rPr lang="en-US" sz="2200" dirty="0"/>
              <a:t>	for(i=0; i&lt;4; i++)</a:t>
            </a:r>
          </a:p>
          <a:p>
            <a:pPr marL="0" indent="0">
              <a:buNone/>
            </a:pPr>
            <a:r>
              <a:rPr lang="en-US" sz="2200" dirty="0"/>
              <a:t>		for(j=0; j&lt;5; j++)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</a:t>
            </a:r>
            <a:r>
              <a:rPr lang="en-US" sz="2200" dirty="0"/>
              <a:t>	td[i][j]=</a:t>
            </a:r>
            <a:r>
              <a:rPr lang="en-US" sz="2200" dirty="0" err="1" smtClean="0"/>
              <a:t>i</a:t>
            </a:r>
            <a:r>
              <a:rPr lang="en-US" sz="2200" dirty="0" smtClean="0"/>
              <a:t>;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800601" y="1447800"/>
            <a:ext cx="4800599" cy="5029200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sz="2200" dirty="0" smtClean="0"/>
              <a:t>for(i=0</a:t>
            </a:r>
            <a:r>
              <a:rPr lang="en-US" sz="2200" dirty="0"/>
              <a:t>; i&lt;4; i++)</a:t>
            </a:r>
          </a:p>
          <a:p>
            <a:pPr marL="274320" lvl="1" indent="0">
              <a:buNone/>
            </a:pPr>
            <a:r>
              <a:rPr lang="en-US" sz="2200" dirty="0" smtClean="0"/>
              <a:t>{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/>
              <a:t>	for(j=0; j&lt;5; j++)</a:t>
            </a:r>
          </a:p>
          <a:p>
            <a:pPr marL="274320" lvl="1" indent="0">
              <a:buNone/>
            </a:pPr>
            <a:r>
              <a:rPr lang="en-US" sz="2200" dirty="0"/>
              <a:t>		</a:t>
            </a:r>
            <a:r>
              <a:rPr lang="en-US" sz="2200" dirty="0" err="1"/>
              <a:t>printf</a:t>
            </a:r>
            <a:r>
              <a:rPr lang="en-US" sz="2200" dirty="0"/>
              <a:t>("%d ", td[i][j]);</a:t>
            </a:r>
          </a:p>
          <a:p>
            <a:pPr marL="274320" lvl="1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printf</a:t>
            </a:r>
            <a:r>
              <a:rPr lang="en-US" sz="2200" dirty="0"/>
              <a:t>("\n");</a:t>
            </a:r>
          </a:p>
          <a:p>
            <a:pPr marL="274320" lvl="1" indent="0">
              <a:buNone/>
            </a:pPr>
            <a:r>
              <a:rPr lang="en-US" sz="2200" dirty="0" smtClean="0"/>
              <a:t>}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 smtClean="0"/>
              <a:t>return </a:t>
            </a:r>
            <a:r>
              <a:rPr lang="en-US" sz="2200" dirty="0"/>
              <a:t>0;</a:t>
            </a:r>
          </a:p>
          <a:p>
            <a:pPr marL="0" indent="0">
              <a:buNone/>
            </a:pPr>
            <a:r>
              <a:rPr lang="en-US" sz="2200" dirty="0" smtClean="0"/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6482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10400" y="4038600"/>
            <a:ext cx="1447800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Output:</a:t>
            </a:r>
          </a:p>
          <a:p>
            <a:r>
              <a:rPr lang="en-US" sz="2000" dirty="0"/>
              <a:t>0 0 0 0 0</a:t>
            </a:r>
          </a:p>
          <a:p>
            <a:r>
              <a:rPr lang="en-US" sz="2000" dirty="0" smtClean="0"/>
              <a:t>1 1 1 1 1</a:t>
            </a:r>
            <a:endParaRPr lang="en-US" sz="2000" dirty="0"/>
          </a:p>
          <a:p>
            <a:r>
              <a:rPr lang="en-US" sz="2000" dirty="0" smtClean="0"/>
              <a:t>2 2 2 2 2</a:t>
            </a:r>
          </a:p>
          <a:p>
            <a:r>
              <a:rPr lang="en-US" sz="2000" dirty="0" smtClean="0"/>
              <a:t>3 3 3 3 3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9870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4419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#include&lt;</a:t>
            </a:r>
            <a:r>
              <a:rPr lang="en-US" sz="2200" dirty="0" err="1"/>
              <a:t>stdio.h</a:t>
            </a:r>
            <a:r>
              <a:rPr lang="en-US" sz="2200" dirty="0"/>
              <a:t>&gt;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int</a:t>
            </a:r>
            <a:r>
              <a:rPr lang="en-US" sz="2200" dirty="0"/>
              <a:t> main()</a:t>
            </a:r>
          </a:p>
          <a:p>
            <a:pPr marL="0" indent="0">
              <a:buNone/>
            </a:pPr>
            <a:r>
              <a:rPr lang="en-US" sz="2200" dirty="0"/>
              <a:t>{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int</a:t>
            </a:r>
            <a:r>
              <a:rPr lang="en-US" sz="2200" dirty="0"/>
              <a:t> td[4][5];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int</a:t>
            </a:r>
            <a:r>
              <a:rPr lang="en-US" sz="2200" dirty="0"/>
              <a:t> i, j;</a:t>
            </a:r>
          </a:p>
          <a:p>
            <a:pPr marL="0" indent="0">
              <a:buNone/>
            </a:pPr>
            <a:r>
              <a:rPr lang="en-US" sz="2200" dirty="0"/>
              <a:t>	for(i=0; i&lt;4; i++)</a:t>
            </a:r>
          </a:p>
          <a:p>
            <a:pPr marL="0" indent="0">
              <a:buNone/>
            </a:pPr>
            <a:r>
              <a:rPr lang="en-US" sz="2200" dirty="0"/>
              <a:t>		for(j=0; j&lt;5; j++)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</a:t>
            </a:r>
            <a:r>
              <a:rPr lang="en-US" sz="2200" dirty="0"/>
              <a:t>	td[i][j]=i*j;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800601" y="1447800"/>
            <a:ext cx="4800599" cy="5029200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sz="2200" dirty="0" smtClean="0"/>
              <a:t>for(i=0</a:t>
            </a:r>
            <a:r>
              <a:rPr lang="en-US" sz="2200" dirty="0"/>
              <a:t>; i&lt;4; i++)</a:t>
            </a:r>
          </a:p>
          <a:p>
            <a:pPr marL="274320" lvl="1" indent="0">
              <a:buNone/>
            </a:pPr>
            <a:r>
              <a:rPr lang="en-US" sz="2200" dirty="0" smtClean="0"/>
              <a:t>{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/>
              <a:t>	for(j=0; j&lt;5; j++)</a:t>
            </a:r>
          </a:p>
          <a:p>
            <a:pPr marL="274320" lvl="1" indent="0">
              <a:buNone/>
            </a:pPr>
            <a:r>
              <a:rPr lang="en-US" sz="2200" dirty="0"/>
              <a:t>		</a:t>
            </a:r>
            <a:r>
              <a:rPr lang="en-US" sz="2200" dirty="0" err="1"/>
              <a:t>printf</a:t>
            </a:r>
            <a:r>
              <a:rPr lang="en-US" sz="2200" dirty="0"/>
              <a:t>("%d ", td[i][j]);</a:t>
            </a:r>
          </a:p>
          <a:p>
            <a:pPr marL="274320" lvl="1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printf</a:t>
            </a:r>
            <a:r>
              <a:rPr lang="en-US" sz="2200" dirty="0"/>
              <a:t>("\n");</a:t>
            </a:r>
          </a:p>
          <a:p>
            <a:pPr marL="274320" lvl="1" indent="0">
              <a:buNone/>
            </a:pPr>
            <a:r>
              <a:rPr lang="en-US" sz="2200" dirty="0" smtClean="0"/>
              <a:t>}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 smtClean="0"/>
              <a:t>return </a:t>
            </a:r>
            <a:r>
              <a:rPr lang="en-US" sz="2200" dirty="0"/>
              <a:t>0;</a:t>
            </a:r>
          </a:p>
          <a:p>
            <a:pPr marL="0" indent="0">
              <a:buNone/>
            </a:pPr>
            <a:r>
              <a:rPr lang="en-US" sz="2200" dirty="0" smtClean="0"/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6482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10400" y="4038600"/>
            <a:ext cx="1447800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Output:</a:t>
            </a:r>
          </a:p>
          <a:p>
            <a:r>
              <a:rPr lang="en-US" sz="2000" dirty="0"/>
              <a:t>0 0 0 0 0</a:t>
            </a:r>
          </a:p>
          <a:p>
            <a:r>
              <a:rPr lang="en-US" sz="2000" dirty="0"/>
              <a:t>0 1 2 3 4</a:t>
            </a:r>
          </a:p>
          <a:p>
            <a:r>
              <a:rPr lang="en-US" sz="2000" dirty="0"/>
              <a:t>0 2 4 6 8</a:t>
            </a:r>
          </a:p>
          <a:p>
            <a:r>
              <a:rPr lang="en-US" sz="2000" dirty="0"/>
              <a:t>0 3 6 9 </a:t>
            </a:r>
            <a:r>
              <a:rPr lang="en-US" sz="2000" dirty="0" smtClean="0"/>
              <a:t>12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9870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[3][3] ={</a:t>
            </a:r>
          </a:p>
          <a:p>
            <a:pPr>
              <a:buNone/>
            </a:pPr>
            <a:r>
              <a:rPr lang="en-US" dirty="0" smtClean="0"/>
              <a:t>	1,2,3,</a:t>
            </a:r>
          </a:p>
          <a:p>
            <a:pPr>
              <a:buNone/>
            </a:pPr>
            <a:r>
              <a:rPr lang="en-US" dirty="0" smtClean="0"/>
              <a:t>	4,5,6,</a:t>
            </a:r>
          </a:p>
          <a:p>
            <a:pPr>
              <a:buNone/>
            </a:pPr>
            <a:r>
              <a:rPr lang="en-US" dirty="0" smtClean="0"/>
              <a:t>	7,8,9</a:t>
            </a:r>
          </a:p>
          <a:p>
            <a:pPr>
              <a:buNone/>
            </a:pPr>
            <a:r>
              <a:rPr lang="en-US" dirty="0" smtClean="0"/>
              <a:t>};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r>
              <a:rPr lang="en-US" dirty="0" smtClean="0"/>
              <a:t>Specify all but the leftmost dimension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[][3] ={</a:t>
            </a:r>
          </a:p>
          <a:p>
            <a:pPr>
              <a:buNone/>
            </a:pPr>
            <a:r>
              <a:rPr lang="en-US" dirty="0" smtClean="0"/>
              <a:t>	1,2,3,</a:t>
            </a:r>
          </a:p>
          <a:p>
            <a:pPr>
              <a:buNone/>
            </a:pPr>
            <a:r>
              <a:rPr lang="en-US" dirty="0" smtClean="0"/>
              <a:t>	4,5,6,</a:t>
            </a:r>
          </a:p>
          <a:p>
            <a:pPr>
              <a:buNone/>
            </a:pPr>
            <a:r>
              <a:rPr lang="en-US" dirty="0" smtClean="0"/>
              <a:t>	7,8,9</a:t>
            </a:r>
          </a:p>
          <a:p>
            <a:pPr>
              <a:buNone/>
            </a:pPr>
            <a:r>
              <a:rPr lang="en-US" dirty="0" smtClean="0"/>
              <a:t>};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4876800"/>
          <a:ext cx="44196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4900"/>
                <a:gridCol w="1104900"/>
                <a:gridCol w="1104900"/>
                <a:gridCol w="11049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 no. 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Col no. 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Col no. 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Row no. 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Row no. 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Row no. 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[3][3] ={</a:t>
            </a:r>
          </a:p>
          <a:p>
            <a:pPr>
              <a:buNone/>
            </a:pPr>
            <a:r>
              <a:rPr lang="en-US" dirty="0" smtClean="0"/>
              <a:t>				{1,2,3},</a:t>
            </a:r>
          </a:p>
          <a:p>
            <a:pPr>
              <a:buNone/>
            </a:pPr>
            <a:r>
              <a:rPr lang="en-US" dirty="0" smtClean="0"/>
              <a:t>				{4,5,6},</a:t>
            </a:r>
          </a:p>
          <a:p>
            <a:pPr>
              <a:buNone/>
            </a:pPr>
            <a:r>
              <a:rPr lang="en-US" dirty="0" smtClean="0"/>
              <a:t>				{7,8,9}</a:t>
            </a:r>
          </a:p>
          <a:p>
            <a:pPr>
              <a:buNone/>
            </a:pPr>
            <a:r>
              <a:rPr lang="en-US" dirty="0" smtClean="0"/>
              <a:t>};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[3][3] ={1,2,3,4,5,6,7,8,9};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[][3] ={1,2,3,4,5,6,7,8,9};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(Initialization)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200" dirty="0" err="1" smtClean="0"/>
              <a:t>int</a:t>
            </a:r>
            <a:r>
              <a:rPr lang="en-US" sz="2200" dirty="0" smtClean="0"/>
              <a:t> n[6]={48, 53, 26,71, 9, 12};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float </a:t>
            </a:r>
            <a:r>
              <a:rPr lang="en-US" sz="2200" dirty="0"/>
              <a:t>n</a:t>
            </a:r>
            <a:r>
              <a:rPr lang="en-US" sz="2200" dirty="0" smtClean="0"/>
              <a:t>[]={3.1, -5, 2.5, 17.4, 29};</a:t>
            </a:r>
          </a:p>
          <a:p>
            <a:pPr lvl="1"/>
            <a:r>
              <a:rPr lang="en-US" sz="2000" dirty="0" smtClean="0"/>
              <a:t>Array dimension optional</a:t>
            </a:r>
            <a:endParaRPr lang="en-US" sz="2000" dirty="0"/>
          </a:p>
          <a:p>
            <a:endParaRPr lang="en-US" sz="22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81534167"/>
              </p:ext>
            </p:extLst>
          </p:nvPr>
        </p:nvGraphicFramePr>
        <p:xfrm>
          <a:off x="5181600" y="1539240"/>
          <a:ext cx="3886200" cy="3657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47700"/>
                <a:gridCol w="647700"/>
                <a:gridCol w="647700"/>
                <a:gridCol w="647700"/>
                <a:gridCol w="647700"/>
                <a:gridCol w="647700"/>
              </a:tblGrid>
              <a:tr h="2493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1065313"/>
              </p:ext>
            </p:extLst>
          </p:nvPr>
        </p:nvGraphicFramePr>
        <p:xfrm>
          <a:off x="5486400" y="3581400"/>
          <a:ext cx="3238500" cy="37930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47700"/>
                <a:gridCol w="647700"/>
                <a:gridCol w="647700"/>
                <a:gridCol w="647700"/>
                <a:gridCol w="647700"/>
              </a:tblGrid>
              <a:tr h="37930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r>
                        <a:rPr lang="en-US" sz="1800" dirty="0" smtClean="0"/>
                        <a:t>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0562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[3][] ={1,2,3,4,5,6,7,8,9};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[][] ={1,2,3,4,5,6,7,8,9};</a:t>
            </a:r>
          </a:p>
          <a:p>
            <a:pPr marL="514350" indent="-514350"/>
            <a:r>
              <a:rPr lang="en-US" dirty="0" smtClean="0"/>
              <a:t>This would never work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Arrangement of 2-D array in memory</a:t>
            </a:r>
          </a:p>
          <a:p>
            <a:r>
              <a:rPr lang="en-US" dirty="0" smtClean="0"/>
              <a:t>Memory doesn’t contain row and columns</a:t>
            </a:r>
          </a:p>
          <a:p>
            <a:r>
              <a:rPr lang="en-US" dirty="0" smtClean="0"/>
              <a:t>Elements are stored in one continuous chain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4038600"/>
          <a:ext cx="660400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3778"/>
                <a:gridCol w="733778"/>
                <a:gridCol w="733778"/>
                <a:gridCol w="733778"/>
                <a:gridCol w="733778"/>
                <a:gridCol w="733778"/>
                <a:gridCol w="733778"/>
                <a:gridCol w="733778"/>
                <a:gridCol w="7337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5010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5012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5014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5016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5018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th</a:t>
            </a:r>
            <a:r>
              <a:rPr lang="en-US" dirty="0" smtClean="0"/>
              <a:t>[4][2][7]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52578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#include&lt;</a:t>
            </a:r>
            <a:r>
              <a:rPr lang="en-US" sz="2200" dirty="0" err="1"/>
              <a:t>stdio.h</a:t>
            </a:r>
            <a:r>
              <a:rPr lang="en-US" sz="2200" dirty="0"/>
              <a:t>&gt;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int</a:t>
            </a:r>
            <a:r>
              <a:rPr lang="en-US" sz="2200" dirty="0"/>
              <a:t> main()</a:t>
            </a:r>
          </a:p>
          <a:p>
            <a:pPr marL="0" indent="0">
              <a:buNone/>
            </a:pPr>
            <a:r>
              <a:rPr lang="en-US" sz="2200" dirty="0"/>
              <a:t>{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int</a:t>
            </a:r>
            <a:r>
              <a:rPr lang="en-US" sz="2200" dirty="0"/>
              <a:t> </a:t>
            </a:r>
            <a:r>
              <a:rPr lang="en-US" sz="2200" dirty="0" err="1" smtClean="0"/>
              <a:t>th</a:t>
            </a:r>
            <a:r>
              <a:rPr lang="en-US" sz="2200" dirty="0" smtClean="0"/>
              <a:t>[3][</a:t>
            </a:r>
            <a:r>
              <a:rPr lang="en-US" sz="2200" dirty="0"/>
              <a:t>3</a:t>
            </a:r>
            <a:r>
              <a:rPr lang="en-US" sz="2200" dirty="0" smtClean="0"/>
              <a:t>][3];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int</a:t>
            </a:r>
            <a:r>
              <a:rPr lang="en-US" sz="2200" dirty="0"/>
              <a:t> i, </a:t>
            </a:r>
            <a:r>
              <a:rPr lang="en-US" sz="2200" dirty="0" err="1" smtClean="0"/>
              <a:t>j,k,c</a:t>
            </a:r>
            <a:r>
              <a:rPr lang="en-US" sz="2200" dirty="0" smtClean="0"/>
              <a:t>=1;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	for(i=0; </a:t>
            </a:r>
            <a:r>
              <a:rPr lang="en-US" sz="2200" dirty="0" err="1" smtClean="0"/>
              <a:t>i</a:t>
            </a:r>
            <a:r>
              <a:rPr lang="en-US" sz="2200" dirty="0" smtClean="0"/>
              <a:t>&lt;3; </a:t>
            </a:r>
            <a:r>
              <a:rPr lang="en-US" sz="2200" dirty="0"/>
              <a:t>i++)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for(j=0</a:t>
            </a:r>
            <a:r>
              <a:rPr lang="en-US" sz="2200" dirty="0"/>
              <a:t>; </a:t>
            </a:r>
            <a:r>
              <a:rPr lang="en-US" sz="2200" dirty="0" smtClean="0"/>
              <a:t>j&lt;3; </a:t>
            </a:r>
            <a:r>
              <a:rPr lang="en-US" sz="2200" dirty="0"/>
              <a:t>j</a:t>
            </a:r>
            <a:r>
              <a:rPr lang="en-US" sz="2200" dirty="0" smtClean="0"/>
              <a:t>++)</a:t>
            </a:r>
          </a:p>
          <a:p>
            <a:pPr marL="0" indent="0">
              <a:buNone/>
            </a:pPr>
            <a:r>
              <a:rPr lang="en-US" sz="2200" dirty="0" smtClean="0"/>
              <a:t>			 for(k=0; k&lt;3; k++)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</a:t>
            </a:r>
            <a:r>
              <a:rPr lang="en-US" sz="2200" dirty="0"/>
              <a:t>	</a:t>
            </a:r>
            <a:r>
              <a:rPr lang="en-US" sz="2200" dirty="0" err="1" smtClean="0"/>
              <a:t>th</a:t>
            </a:r>
            <a:r>
              <a:rPr lang="en-US" sz="2200" dirty="0" smtClean="0"/>
              <a:t>[</a:t>
            </a:r>
            <a:r>
              <a:rPr lang="en-US" sz="2200" dirty="0" err="1" smtClean="0"/>
              <a:t>i</a:t>
            </a:r>
            <a:r>
              <a:rPr lang="en-US" sz="2200" dirty="0"/>
              <a:t>][j</a:t>
            </a:r>
            <a:r>
              <a:rPr lang="en-US" sz="2200" dirty="0" smtClean="0"/>
              <a:t>][k]=</a:t>
            </a:r>
            <a:r>
              <a:rPr lang="en-US" sz="2200" dirty="0" err="1" smtClean="0"/>
              <a:t>c++</a:t>
            </a:r>
            <a:r>
              <a:rPr lang="en-US" sz="2200" dirty="0" smtClean="0"/>
              <a:t>;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486400" y="1447800"/>
            <a:ext cx="5257799" cy="5029200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sz="2200" dirty="0" smtClean="0"/>
              <a:t>for(i=0</a:t>
            </a:r>
            <a:r>
              <a:rPr lang="en-US" sz="2200" dirty="0"/>
              <a:t>; </a:t>
            </a:r>
            <a:r>
              <a:rPr lang="en-US" sz="2200" dirty="0" err="1" smtClean="0"/>
              <a:t>i</a:t>
            </a:r>
            <a:r>
              <a:rPr lang="en-US" sz="2200" dirty="0" smtClean="0"/>
              <a:t>&lt;3; </a:t>
            </a:r>
            <a:r>
              <a:rPr lang="en-US" sz="2200" dirty="0"/>
              <a:t>i++)</a:t>
            </a:r>
          </a:p>
          <a:p>
            <a:pPr marL="274320" lvl="1" indent="0">
              <a:buNone/>
            </a:pPr>
            <a:r>
              <a:rPr lang="en-US" sz="2200" dirty="0" smtClean="0"/>
              <a:t>{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/>
              <a:t>	for(j=0; </a:t>
            </a:r>
            <a:r>
              <a:rPr lang="en-US" sz="2200" dirty="0" smtClean="0"/>
              <a:t>j&lt;3; </a:t>
            </a:r>
            <a:r>
              <a:rPr lang="en-US" sz="2200" dirty="0"/>
              <a:t>j</a:t>
            </a:r>
            <a:r>
              <a:rPr lang="en-US" sz="2200" dirty="0" smtClean="0"/>
              <a:t>++)</a:t>
            </a:r>
          </a:p>
          <a:p>
            <a:pPr marL="274320" lvl="1" indent="0">
              <a:buNone/>
            </a:pPr>
            <a:r>
              <a:rPr lang="en-US" sz="2200" dirty="0" smtClean="0"/>
              <a:t>		 for(k=0; k&lt;3; k++)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/>
              <a:t>		</a:t>
            </a:r>
            <a:r>
              <a:rPr lang="en-US" sz="2200" dirty="0" smtClean="0"/>
              <a:t>	</a:t>
            </a:r>
            <a:r>
              <a:rPr lang="en-US" sz="2200" dirty="0" err="1" smtClean="0"/>
              <a:t>printf</a:t>
            </a:r>
            <a:r>
              <a:rPr lang="en-US" sz="2200" dirty="0"/>
              <a:t>("%d ", </a:t>
            </a:r>
            <a:r>
              <a:rPr lang="en-US" sz="2200" dirty="0" err="1" smtClean="0"/>
              <a:t>th</a:t>
            </a:r>
            <a:r>
              <a:rPr lang="en-US" sz="2200" dirty="0" smtClean="0"/>
              <a:t>[</a:t>
            </a:r>
            <a:r>
              <a:rPr lang="en-US" sz="2200" dirty="0" err="1" smtClean="0"/>
              <a:t>i</a:t>
            </a:r>
            <a:r>
              <a:rPr lang="en-US" sz="2200" dirty="0"/>
              <a:t>][j</a:t>
            </a:r>
            <a:r>
              <a:rPr lang="en-US" sz="2200" dirty="0" smtClean="0"/>
              <a:t>][k]);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printf</a:t>
            </a:r>
            <a:r>
              <a:rPr lang="en-US" sz="2200" dirty="0"/>
              <a:t>("\n");</a:t>
            </a:r>
          </a:p>
          <a:p>
            <a:pPr marL="274320" lvl="1" indent="0">
              <a:buNone/>
            </a:pPr>
            <a:r>
              <a:rPr lang="en-US" sz="2200" dirty="0" smtClean="0"/>
              <a:t>}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 smtClean="0"/>
              <a:t>return </a:t>
            </a:r>
            <a:r>
              <a:rPr lang="en-US" sz="2200" dirty="0"/>
              <a:t>0;</a:t>
            </a:r>
          </a:p>
          <a:p>
            <a:pPr marL="0" indent="0">
              <a:buNone/>
            </a:pPr>
            <a:r>
              <a:rPr lang="en-US" sz="2200" dirty="0" smtClean="0"/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334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629400" y="5181600"/>
            <a:ext cx="274320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Output:</a:t>
            </a:r>
          </a:p>
          <a:p>
            <a:r>
              <a:rPr lang="en-US" sz="2000" dirty="0" smtClean="0"/>
              <a:t>1 </a:t>
            </a:r>
            <a:r>
              <a:rPr lang="en-US" sz="2000" dirty="0"/>
              <a:t>2</a:t>
            </a:r>
            <a:r>
              <a:rPr lang="en-US" sz="2000" dirty="0" smtClean="0"/>
              <a:t> 3 4 5 6 7 8 9 </a:t>
            </a:r>
            <a:endParaRPr lang="en-US" sz="2000" dirty="0"/>
          </a:p>
          <a:p>
            <a:r>
              <a:rPr lang="en-US" sz="2000" dirty="0" smtClean="0"/>
              <a:t>10 11 12 13 14 15 16 17 18</a:t>
            </a:r>
          </a:p>
          <a:p>
            <a:r>
              <a:rPr lang="en-US" sz="2000" dirty="0" smtClean="0"/>
              <a:t>19 20 21 22 23 24 25 26 27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9870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48860"/>
            <a:ext cx="8877300" cy="5943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arr</a:t>
            </a:r>
            <a:r>
              <a:rPr lang="en-US" dirty="0" smtClean="0"/>
              <a:t>[4][3][2]={		{</a:t>
            </a:r>
          </a:p>
          <a:p>
            <a:pPr>
              <a:buNone/>
            </a:pPr>
            <a:r>
              <a:rPr lang="en-US" dirty="0" smtClean="0"/>
              <a:t>					{2,4},</a:t>
            </a:r>
          </a:p>
          <a:p>
            <a:pPr>
              <a:buNone/>
            </a:pPr>
            <a:r>
              <a:rPr lang="en-US" dirty="0" smtClean="0"/>
              <a:t>					{7,8},</a:t>
            </a:r>
          </a:p>
          <a:p>
            <a:pPr>
              <a:buNone/>
            </a:pPr>
            <a:r>
              <a:rPr lang="en-US" dirty="0" smtClean="0"/>
              <a:t>					{4,9} 				</a:t>
            </a:r>
          </a:p>
          <a:p>
            <a:pPr>
              <a:buNone/>
            </a:pPr>
            <a:r>
              <a:rPr lang="en-US" dirty="0" smtClean="0"/>
              <a:t>				},{</a:t>
            </a:r>
          </a:p>
          <a:p>
            <a:pPr>
              <a:buNone/>
            </a:pPr>
            <a:r>
              <a:rPr lang="en-US" dirty="0" smtClean="0"/>
              <a:t>					{7,6},</a:t>
            </a:r>
          </a:p>
          <a:p>
            <a:pPr>
              <a:buNone/>
            </a:pPr>
            <a:r>
              <a:rPr lang="en-US" dirty="0" smtClean="0"/>
              <a:t>					{5,1},</a:t>
            </a:r>
          </a:p>
          <a:p>
            <a:pPr>
              <a:buNone/>
            </a:pPr>
            <a:r>
              <a:rPr lang="en-US" dirty="0" smtClean="0"/>
              <a:t>					{3,4} 				</a:t>
            </a:r>
          </a:p>
          <a:p>
            <a:pPr>
              <a:buNone/>
            </a:pPr>
            <a:r>
              <a:rPr lang="en-US" dirty="0" smtClean="0"/>
              <a:t>				},{</a:t>
            </a:r>
          </a:p>
          <a:p>
            <a:pPr>
              <a:buNone/>
            </a:pPr>
            <a:r>
              <a:rPr lang="en-US" dirty="0" smtClean="0"/>
              <a:t>					{2,3},</a:t>
            </a:r>
          </a:p>
          <a:p>
            <a:pPr>
              <a:buNone/>
            </a:pPr>
            <a:r>
              <a:rPr lang="en-US" dirty="0" smtClean="0"/>
              <a:t>					{7,2},</a:t>
            </a:r>
          </a:p>
          <a:p>
            <a:pPr>
              <a:buNone/>
            </a:pPr>
            <a:r>
              <a:rPr lang="en-US" dirty="0" smtClean="0"/>
              <a:t>					{9,4} 				</a:t>
            </a:r>
          </a:p>
          <a:p>
            <a:pPr>
              <a:buNone/>
            </a:pPr>
            <a:r>
              <a:rPr lang="en-US" dirty="0" smtClean="0"/>
              <a:t>				},{</a:t>
            </a:r>
          </a:p>
          <a:p>
            <a:pPr>
              <a:buNone/>
            </a:pPr>
            <a:r>
              <a:rPr lang="en-US" dirty="0" smtClean="0"/>
              <a:t>					{9,3},</a:t>
            </a:r>
          </a:p>
          <a:p>
            <a:pPr>
              <a:buNone/>
            </a:pPr>
            <a:r>
              <a:rPr lang="en-US" dirty="0" smtClean="0"/>
              <a:t>					{6,8},</a:t>
            </a:r>
          </a:p>
          <a:p>
            <a:pPr>
              <a:buNone/>
            </a:pPr>
            <a:r>
              <a:rPr lang="en-US" dirty="0" smtClean="0"/>
              <a:t>					{9,0} 				</a:t>
            </a:r>
          </a:p>
          <a:p>
            <a:pPr>
              <a:buNone/>
            </a:pPr>
            <a:r>
              <a:rPr lang="en-US" dirty="0" smtClean="0"/>
              <a:t>				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}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one dimensional array of two elements</a:t>
            </a:r>
          </a:p>
          <a:p>
            <a:r>
              <a:rPr lang="en-US" dirty="0" smtClean="0"/>
              <a:t>Three such arrays placed to create a two dimensional array of three rows</a:t>
            </a:r>
          </a:p>
          <a:p>
            <a:r>
              <a:rPr lang="en-US" dirty="0" smtClean="0"/>
              <a:t>Four such two dimensional arrays are placed to yield a three dimensional array containing three two dimensional arrays.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5105400"/>
          <a:ext cx="9525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2-D Array</a:t>
                      </a:r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2-D Array</a:t>
                      </a:r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2-D Array</a:t>
                      </a:r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2-D Array</a:t>
                      </a:r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rot="10800000">
            <a:off x="228600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2133600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2596660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4523936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5001064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6934200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7385540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9318676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Tables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686800" cy="4572000"/>
          </a:xfrm>
        </p:spPr>
        <p:txBody>
          <a:bodyPr/>
          <a:lstStyle/>
          <a:p>
            <a:r>
              <a:rPr lang="en-US" dirty="0" smtClean="0"/>
              <a:t>Arrays of strings</a:t>
            </a:r>
          </a:p>
          <a:p>
            <a:r>
              <a:rPr lang="en-US" dirty="0" smtClean="0"/>
              <a:t>char names[10][40]</a:t>
            </a:r>
          </a:p>
          <a:p>
            <a:pPr lvl="1"/>
            <a:r>
              <a:rPr lang="en-US" dirty="0" smtClean="0"/>
              <a:t>10 names (strings) each can hold 40 characters at most including  null</a:t>
            </a:r>
          </a:p>
          <a:p>
            <a:r>
              <a:rPr lang="en-US" dirty="0" smtClean="0"/>
              <a:t>gets(names[2]);</a:t>
            </a:r>
          </a:p>
          <a:p>
            <a:r>
              <a:rPr lang="en-US" dirty="0" err="1" smtClean="0"/>
              <a:t>printf</a:t>
            </a:r>
            <a:r>
              <a:rPr lang="en-US" dirty="0" smtClean="0"/>
              <a:t>(names[1]);</a:t>
            </a:r>
          </a:p>
          <a:p>
            <a:r>
              <a:rPr lang="en-US" dirty="0" smtClean="0"/>
              <a:t>char </a:t>
            </a:r>
            <a:r>
              <a:rPr lang="en-US" dirty="0" err="1" smtClean="0"/>
              <a:t>student_profile</a:t>
            </a:r>
            <a:r>
              <a:rPr lang="en-US" dirty="0" smtClean="0"/>
              <a:t>[10][4][80];//</a:t>
            </a:r>
            <a:r>
              <a:rPr lang="en-US" sz="2000" dirty="0" smtClean="0"/>
              <a:t>name, address, father’s name, mother’s name</a:t>
            </a:r>
          </a:p>
          <a:p>
            <a:pPr lvl="1"/>
            <a:r>
              <a:rPr lang="en-US" dirty="0" smtClean="0"/>
              <a:t>Specify two leftmost indices</a:t>
            </a:r>
          </a:p>
          <a:p>
            <a:pPr lvl="1"/>
            <a:r>
              <a:rPr lang="en-US" dirty="0" err="1" smtClean="0"/>
              <a:t>student_profile</a:t>
            </a:r>
            <a:r>
              <a:rPr lang="en-US" dirty="0" smtClean="0"/>
              <a:t>[3][4]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4201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char names[][10]={</a:t>
            </a:r>
          </a:p>
          <a:p>
            <a:pPr>
              <a:buNone/>
            </a:pPr>
            <a:r>
              <a:rPr lang="en-US" dirty="0" smtClean="0"/>
              <a:t>				“</a:t>
            </a:r>
            <a:r>
              <a:rPr lang="en-US" dirty="0" err="1" smtClean="0"/>
              <a:t>Anik</a:t>
            </a:r>
            <a:r>
              <a:rPr lang="en-US" dirty="0" smtClean="0"/>
              <a:t>”,</a:t>
            </a:r>
          </a:p>
          <a:p>
            <a:pPr>
              <a:buNone/>
            </a:pPr>
            <a:r>
              <a:rPr lang="en-US" dirty="0" smtClean="0"/>
              <a:t>				“</a:t>
            </a:r>
            <a:r>
              <a:rPr lang="en-US" dirty="0" err="1" smtClean="0"/>
              <a:t>Himel</a:t>
            </a:r>
            <a:r>
              <a:rPr lang="en-US" dirty="0" smtClean="0"/>
              <a:t>”,</a:t>
            </a:r>
          </a:p>
          <a:p>
            <a:pPr>
              <a:buNone/>
            </a:pPr>
            <a:r>
              <a:rPr lang="en-US" dirty="0" smtClean="0"/>
              <a:t>				“</a:t>
            </a:r>
            <a:r>
              <a:rPr lang="en-US" dirty="0" err="1" smtClean="0"/>
              <a:t>Fatema</a:t>
            </a:r>
            <a:r>
              <a:rPr lang="en-US" dirty="0" smtClean="0"/>
              <a:t>”,</a:t>
            </a:r>
          </a:p>
          <a:p>
            <a:pPr>
              <a:buNone/>
            </a:pPr>
            <a:r>
              <a:rPr lang="en-US" dirty="0" smtClean="0"/>
              <a:t>				“</a:t>
            </a:r>
            <a:r>
              <a:rPr lang="en-US" dirty="0" err="1" smtClean="0"/>
              <a:t>Parag</a:t>
            </a:r>
            <a:r>
              <a:rPr lang="en-US" dirty="0" smtClean="0"/>
              <a:t>”,</a:t>
            </a:r>
          </a:p>
          <a:p>
            <a:pPr>
              <a:buNone/>
            </a:pPr>
            <a:r>
              <a:rPr lang="en-US" dirty="0" smtClean="0"/>
              <a:t>				“Azad”</a:t>
            </a:r>
          </a:p>
          <a:p>
            <a:pPr>
              <a:buNone/>
            </a:pPr>
            <a:r>
              <a:rPr lang="en-US" dirty="0" smtClean="0"/>
              <a:t>				}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1" y="4724400"/>
          <a:ext cx="7848601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599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609600"/>
                <a:gridCol w="18288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1011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1021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1031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1050 (last location)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Tables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pPr>
              <a:buNone/>
            </a:pPr>
            <a:r>
              <a:rPr lang="en-US" dirty="0" smtClean="0"/>
              <a:t>char words[][2][40]={</a:t>
            </a:r>
          </a:p>
          <a:p>
            <a:pPr>
              <a:buNone/>
            </a:pPr>
            <a:r>
              <a:rPr lang="en-US" dirty="0" smtClean="0"/>
              <a:t>	“dog”, “</a:t>
            </a:r>
            <a:r>
              <a:rPr lang="en-US" dirty="0" err="1" smtClean="0"/>
              <a:t>Hund</a:t>
            </a:r>
            <a:r>
              <a:rPr lang="en-US" dirty="0" smtClean="0"/>
              <a:t>”,</a:t>
            </a:r>
          </a:p>
          <a:p>
            <a:pPr>
              <a:buNone/>
            </a:pPr>
            <a:r>
              <a:rPr lang="en-US" dirty="0" smtClean="0"/>
              <a:t>	“no”, “nein”,</a:t>
            </a:r>
          </a:p>
          <a:p>
            <a:pPr>
              <a:buNone/>
            </a:pPr>
            <a:r>
              <a:rPr lang="en-US" dirty="0" smtClean="0"/>
              <a:t>	“to”, “</a:t>
            </a:r>
            <a:r>
              <a:rPr lang="en-US" dirty="0" err="1" smtClean="0"/>
              <a:t>zu</a:t>
            </a:r>
            <a:r>
              <a:rPr lang="en-US" dirty="0" smtClean="0"/>
              <a:t>”,</a:t>
            </a:r>
          </a:p>
          <a:p>
            <a:pPr>
              <a:buNone/>
            </a:pPr>
            <a:r>
              <a:rPr lang="en-US" dirty="0" smtClean="0"/>
              <a:t>	“I”, “</a:t>
            </a:r>
            <a:r>
              <a:rPr lang="en-US" dirty="0" err="1" smtClean="0"/>
              <a:t>Ich</a:t>
            </a:r>
            <a:r>
              <a:rPr lang="en-US" dirty="0" smtClean="0"/>
              <a:t>”</a:t>
            </a:r>
          </a:p>
          <a:p>
            <a:pPr>
              <a:buNone/>
            </a:pPr>
            <a:r>
              <a:rPr lang="en-US" dirty="0" smtClean="0"/>
              <a:t>};</a:t>
            </a:r>
          </a:p>
          <a:p>
            <a:r>
              <a:rPr lang="en-US" dirty="0" smtClean="0"/>
              <a:t>Curly braces are needed</a:t>
            </a:r>
          </a:p>
          <a:p>
            <a:r>
              <a:rPr lang="en-US" dirty="0" smtClean="0"/>
              <a:t>Example: 2 (5.5)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100-character one dimensional requires 100  bytes of memory</a:t>
            </a:r>
          </a:p>
          <a:p>
            <a:r>
              <a:rPr lang="en-US" dirty="0" smtClean="0"/>
              <a:t>100×100 character two dimensional array requires 10,000 bytes of memory</a:t>
            </a:r>
          </a:p>
          <a:p>
            <a:r>
              <a:rPr lang="en-US" dirty="0" smtClean="0"/>
              <a:t>100 ×100 ×100 character array requires 10,00,000 bytes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Array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a[5];</a:t>
            </a:r>
          </a:p>
          <a:p>
            <a:pPr marL="0" indent="0">
              <a:buNone/>
            </a:pPr>
            <a:r>
              <a:rPr lang="en-US" dirty="0" smtClean="0"/>
              <a:t>for(</a:t>
            </a:r>
            <a:r>
              <a:rPr lang="en-US" dirty="0" err="1" smtClean="0"/>
              <a:t>int</a:t>
            </a:r>
            <a:r>
              <a:rPr lang="en-US" dirty="0" smtClean="0"/>
              <a:t> i=0; i&lt;5; i++) a[i]=i;</a:t>
            </a:r>
          </a:p>
          <a:p>
            <a:r>
              <a:rPr lang="en-US" dirty="0" smtClean="0"/>
              <a:t>After the declaration</a:t>
            </a:r>
          </a:p>
          <a:p>
            <a:pPr lvl="1"/>
            <a:r>
              <a:rPr lang="en-US" dirty="0"/>
              <a:t>10 bytes get reserved in memory</a:t>
            </a:r>
          </a:p>
          <a:p>
            <a:pPr lvl="1"/>
            <a:r>
              <a:rPr lang="en-US" dirty="0"/>
              <a:t>Each integer 2 bytes long</a:t>
            </a:r>
          </a:p>
          <a:p>
            <a:pPr lvl="1"/>
            <a:endParaRPr lang="en-US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57358045"/>
              </p:ext>
            </p:extLst>
          </p:nvPr>
        </p:nvGraphicFramePr>
        <p:xfrm>
          <a:off x="1066800" y="4343400"/>
          <a:ext cx="6604002" cy="1112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00667"/>
                <a:gridCol w="1100667"/>
                <a:gridCol w="1100667"/>
                <a:gridCol w="1100667"/>
                <a:gridCol w="1100667"/>
                <a:gridCol w="110066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a[3]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a[4]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4002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4004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4006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4008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4010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6707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Cumulative skills check: 2</a:t>
            </a:r>
          </a:p>
          <a:p>
            <a:r>
              <a:rPr lang="en-US" dirty="0" smtClean="0"/>
              <a:t>M</a:t>
            </a:r>
            <a:r>
              <a:rPr lang="en-US" smtClean="0"/>
              <a:t>atrix </a:t>
            </a:r>
            <a:r>
              <a:rPr lang="en-US" dirty="0" smtClean="0"/>
              <a:t>addition</a:t>
            </a:r>
            <a:r>
              <a:rPr lang="en-US" smtClean="0"/>
              <a:t>, multiplication, sort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Can be used anywhere a variable/constant </a:t>
            </a:r>
            <a:r>
              <a:rPr lang="en-US" sz="2800" dirty="0" smtClean="0"/>
              <a:t>can</a:t>
            </a:r>
          </a:p>
          <a:p>
            <a:pPr marL="0" indent="0">
              <a:buNone/>
            </a:pPr>
            <a:r>
              <a:rPr lang="en-US" sz="2800" dirty="0" err="1"/>
              <a:t>int</a:t>
            </a:r>
            <a:r>
              <a:rPr lang="en-US" sz="2800" dirty="0"/>
              <a:t> a[5];</a:t>
            </a:r>
          </a:p>
          <a:p>
            <a:pPr marL="0" indent="0">
              <a:buNone/>
            </a:pPr>
            <a:r>
              <a:rPr lang="en-US" sz="2800" dirty="0" smtClean="0"/>
              <a:t>for(</a:t>
            </a:r>
            <a:r>
              <a:rPr lang="en-US" sz="2800" dirty="0" err="1" smtClean="0"/>
              <a:t>int</a:t>
            </a:r>
            <a:r>
              <a:rPr lang="en-US" sz="2800" dirty="0" smtClean="0"/>
              <a:t> i=0; i&lt;5; i++) </a:t>
            </a:r>
            <a:r>
              <a:rPr lang="en-US" sz="2800" dirty="0" err="1" smtClean="0"/>
              <a:t>scanf</a:t>
            </a:r>
            <a:r>
              <a:rPr lang="en-US" sz="2800" dirty="0" smtClean="0"/>
              <a:t>(</a:t>
            </a:r>
            <a:r>
              <a:rPr lang="en-US" sz="2800" dirty="0"/>
              <a:t>"%d", </a:t>
            </a:r>
            <a:r>
              <a:rPr lang="en-US" sz="2800" dirty="0" smtClean="0"/>
              <a:t>&amp;a[i]);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432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C does not perform any bound checking on array index</a:t>
            </a:r>
          </a:p>
          <a:p>
            <a:r>
              <a:rPr lang="en-US" sz="2800" dirty="0" smtClean="0"/>
              <a:t>Program may crash</a:t>
            </a:r>
            <a:endParaRPr lang="en-US" sz="2800" dirty="0"/>
          </a:p>
          <a:p>
            <a:pPr marL="0" indent="0">
              <a:buNone/>
            </a:pPr>
            <a:r>
              <a:rPr lang="en-US" sz="2400" dirty="0" err="1"/>
              <a:t>int</a:t>
            </a:r>
            <a:r>
              <a:rPr lang="en-US" sz="2400" dirty="0"/>
              <a:t> a[5];</a:t>
            </a:r>
          </a:p>
          <a:p>
            <a:pPr marL="0" indent="0">
              <a:buNone/>
            </a:pPr>
            <a:r>
              <a:rPr lang="en-US" dirty="0"/>
              <a:t>for(</a:t>
            </a:r>
            <a:r>
              <a:rPr lang="en-US" dirty="0" err="1"/>
              <a:t>int</a:t>
            </a:r>
            <a:r>
              <a:rPr lang="en-US" dirty="0"/>
              <a:t> i=0; i&lt;5; i++) a[i]=i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err="1"/>
              <a:t>printf</a:t>
            </a:r>
            <a:r>
              <a:rPr lang="en-US" dirty="0" smtClean="0"/>
              <a:t>("%</a:t>
            </a:r>
            <a:r>
              <a:rPr lang="en-US" dirty="0"/>
              <a:t>d\n", </a:t>
            </a:r>
            <a:r>
              <a:rPr lang="en-US" dirty="0" smtClean="0"/>
              <a:t>a[10]);//a[5]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432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It is not possible to assign one entire array to other array</a:t>
            </a:r>
          </a:p>
          <a:p>
            <a:pPr marL="0" indent="0">
              <a:buNone/>
            </a:pPr>
            <a:r>
              <a:rPr lang="en-US" sz="2800" dirty="0" err="1" smtClean="0"/>
              <a:t>int</a:t>
            </a:r>
            <a:r>
              <a:rPr lang="en-US" sz="2800" dirty="0" smtClean="0"/>
              <a:t> a1[5], a2[5];</a:t>
            </a:r>
          </a:p>
          <a:p>
            <a:pPr marL="0" indent="0">
              <a:buNone/>
            </a:pPr>
            <a:r>
              <a:rPr lang="en-US" sz="2800" dirty="0" smtClean="0"/>
              <a:t>a1=a2; //not possible</a:t>
            </a:r>
          </a:p>
          <a:p>
            <a:r>
              <a:rPr lang="en-US" sz="2800" dirty="0" smtClean="0"/>
              <a:t>Need to copy explicitly</a:t>
            </a:r>
          </a:p>
          <a:p>
            <a:pPr marL="0" indent="0">
              <a:buNone/>
            </a:pPr>
            <a:r>
              <a:rPr lang="en-US" sz="2800" dirty="0"/>
              <a:t>for(</a:t>
            </a:r>
            <a:r>
              <a:rPr lang="en-US" sz="2800" dirty="0" err="1"/>
              <a:t>int</a:t>
            </a:r>
            <a:r>
              <a:rPr lang="en-US" sz="2800" dirty="0"/>
              <a:t> i=0; i&lt;5; i++) </a:t>
            </a:r>
            <a:r>
              <a:rPr lang="en-US" sz="2800" dirty="0" smtClean="0"/>
              <a:t>a1[i]=a2[i];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6662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Average calculation</a:t>
            </a:r>
          </a:p>
          <a:p>
            <a:pPr marL="0" indent="0">
              <a:buNone/>
            </a:pPr>
            <a:r>
              <a:rPr lang="en-US" dirty="0"/>
              <a:t>#include&lt;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a[5];</a:t>
            </a:r>
          </a:p>
          <a:p>
            <a:pPr marL="0" indent="0">
              <a:buNone/>
            </a:pPr>
            <a:r>
              <a:rPr lang="en-US" dirty="0"/>
              <a:t>	double </a:t>
            </a:r>
            <a:r>
              <a:rPr lang="en-US" dirty="0" err="1"/>
              <a:t>avg</a:t>
            </a:r>
            <a:r>
              <a:rPr lang="en-US" dirty="0"/>
              <a:t>=0;</a:t>
            </a:r>
          </a:p>
          <a:p>
            <a:pPr marL="0" indent="0">
              <a:buNone/>
            </a:pPr>
            <a:r>
              <a:rPr lang="en-US" dirty="0"/>
              <a:t>	for(</a:t>
            </a:r>
            <a:r>
              <a:rPr lang="en-US" dirty="0" err="1"/>
              <a:t>int</a:t>
            </a:r>
            <a:r>
              <a:rPr lang="en-US" dirty="0"/>
              <a:t> i=0; i&lt;5; i</a:t>
            </a:r>
            <a:r>
              <a:rPr lang="en-US" dirty="0" smtClean="0"/>
              <a:t>++) </a:t>
            </a:r>
            <a:r>
              <a:rPr lang="en-US" dirty="0" err="1" smtClean="0"/>
              <a:t>scanf</a:t>
            </a:r>
            <a:r>
              <a:rPr lang="en-US" dirty="0"/>
              <a:t>("%d", &amp;a[i</a:t>
            </a:r>
            <a:r>
              <a:rPr lang="en-US" dirty="0" smtClean="0"/>
              <a:t>]);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for(i=0; i&lt;5; i</a:t>
            </a:r>
            <a:r>
              <a:rPr lang="en-US" dirty="0" smtClean="0"/>
              <a:t>++) </a:t>
            </a:r>
            <a:r>
              <a:rPr lang="en-US" dirty="0" err="1" smtClean="0"/>
              <a:t>avg</a:t>
            </a:r>
            <a:r>
              <a:rPr lang="en-US" dirty="0" smtClean="0"/>
              <a:t>=</a:t>
            </a:r>
            <a:r>
              <a:rPr lang="en-US" dirty="0" err="1" smtClean="0"/>
              <a:t>avg+a</a:t>
            </a:r>
            <a:r>
              <a:rPr lang="en-US" dirty="0" smtClean="0"/>
              <a:t>[i];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printf</a:t>
            </a:r>
            <a:r>
              <a:rPr lang="en-US" dirty="0"/>
              <a:t>("Average is %lf\n", </a:t>
            </a:r>
            <a:r>
              <a:rPr lang="en-US" dirty="0" err="1" smtClean="0"/>
              <a:t>avg</a:t>
            </a:r>
            <a:r>
              <a:rPr lang="en-US" dirty="0" smtClean="0"/>
              <a:t>/5.0);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return 0;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255868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Array Bubble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4635" y="1447800"/>
            <a:ext cx="48768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#include&lt;</a:t>
            </a:r>
            <a:r>
              <a:rPr lang="en-US" sz="1800" dirty="0" err="1"/>
              <a:t>stdio.h</a:t>
            </a:r>
            <a:r>
              <a:rPr lang="en-US" sz="1800" dirty="0"/>
              <a:t>&gt;</a:t>
            </a:r>
          </a:p>
          <a:p>
            <a:pPr marL="0" indent="0">
              <a:buNone/>
            </a:pPr>
            <a:r>
              <a:rPr lang="en-US" sz="1800" dirty="0"/>
              <a:t>#define SIZE 10</a:t>
            </a:r>
          </a:p>
          <a:p>
            <a:pPr marL="0" indent="0">
              <a:buNone/>
            </a:pPr>
            <a:r>
              <a:rPr lang="en-US" sz="1800" dirty="0" err="1"/>
              <a:t>int</a:t>
            </a:r>
            <a:r>
              <a:rPr lang="en-US" sz="1800" dirty="0"/>
              <a:t> main()</a:t>
            </a:r>
          </a:p>
          <a:p>
            <a:pPr marL="0" indent="0">
              <a:buNone/>
            </a:pPr>
            <a:r>
              <a:rPr lang="en-US" sz="1800" dirty="0"/>
              <a:t>{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num</a:t>
            </a:r>
            <a:r>
              <a:rPr lang="en-US" sz="1800" dirty="0"/>
              <a:t>[SIZE], temp, i, j;</a:t>
            </a:r>
          </a:p>
          <a:p>
            <a:pPr marL="0" indent="0">
              <a:buNone/>
            </a:pPr>
            <a:r>
              <a:rPr lang="en-US" sz="1800" dirty="0"/>
              <a:t>	for(i=0; i&lt;SIZE; i++)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800" dirty="0" err="1" smtClean="0"/>
              <a:t>scanf</a:t>
            </a:r>
            <a:r>
              <a:rPr lang="en-US" sz="1800" dirty="0"/>
              <a:t>("%d", &amp;</a:t>
            </a:r>
            <a:r>
              <a:rPr lang="en-US" sz="1800" dirty="0" err="1"/>
              <a:t>num</a:t>
            </a:r>
            <a:r>
              <a:rPr lang="en-US" sz="1800" dirty="0"/>
              <a:t>[i]);</a:t>
            </a:r>
          </a:p>
          <a:p>
            <a:pPr marL="0" indent="0">
              <a:buNone/>
            </a:pPr>
            <a:r>
              <a:rPr lang="en-US" sz="1800" dirty="0"/>
              <a:t>	for(i=1; i&lt;SIZE; i++)</a:t>
            </a:r>
          </a:p>
          <a:p>
            <a:pPr marL="0" indent="0">
              <a:buNone/>
            </a:pPr>
            <a:r>
              <a:rPr lang="en-US" sz="1800" dirty="0"/>
              <a:t>	{</a:t>
            </a:r>
          </a:p>
          <a:p>
            <a:pPr marL="0" indent="0">
              <a:buNone/>
            </a:pPr>
            <a:r>
              <a:rPr lang="en-US" sz="1800" dirty="0"/>
              <a:t>		for(j=SIZE-1; j&gt;=i; j--)</a:t>
            </a:r>
          </a:p>
          <a:p>
            <a:pPr marL="0" indent="0">
              <a:buNone/>
            </a:pPr>
            <a:r>
              <a:rPr lang="en-US" sz="1800" dirty="0"/>
              <a:t>		{</a:t>
            </a:r>
          </a:p>
          <a:p>
            <a:pPr marL="0" indent="0">
              <a:buNone/>
            </a:pPr>
            <a:r>
              <a:rPr lang="en-US" sz="1800" dirty="0"/>
              <a:t>					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19600" y="1524000"/>
            <a:ext cx="57150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if(</a:t>
            </a:r>
            <a:r>
              <a:rPr lang="en-US" sz="1800" dirty="0" err="1" smtClean="0"/>
              <a:t>num</a:t>
            </a:r>
            <a:r>
              <a:rPr lang="en-US" sz="1800" dirty="0" smtClean="0"/>
              <a:t>[j-1</a:t>
            </a:r>
            <a:r>
              <a:rPr lang="en-US" sz="1800" dirty="0"/>
              <a:t>]&gt;</a:t>
            </a:r>
            <a:r>
              <a:rPr lang="en-US" sz="1800" dirty="0" err="1"/>
              <a:t>num</a:t>
            </a:r>
            <a:r>
              <a:rPr lang="en-US" sz="1800" dirty="0"/>
              <a:t>[j])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{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				temp=</a:t>
            </a:r>
            <a:r>
              <a:rPr lang="en-US" sz="1800" dirty="0" err="1" smtClean="0"/>
              <a:t>num</a:t>
            </a:r>
            <a:r>
              <a:rPr lang="en-US" sz="1800" dirty="0" smtClean="0"/>
              <a:t>[j-1</a:t>
            </a:r>
            <a:r>
              <a:rPr lang="en-US" sz="1800" dirty="0"/>
              <a:t>];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	</a:t>
            </a:r>
            <a:r>
              <a:rPr lang="en-US" sz="1800" dirty="0" err="1" smtClean="0"/>
              <a:t>num</a:t>
            </a:r>
            <a:r>
              <a:rPr lang="en-US" sz="1800" dirty="0" smtClean="0"/>
              <a:t>[j-1</a:t>
            </a:r>
            <a:r>
              <a:rPr lang="en-US" sz="1800" dirty="0"/>
              <a:t>]=</a:t>
            </a:r>
            <a:r>
              <a:rPr lang="en-US" sz="1800" dirty="0" err="1"/>
              <a:t>num</a:t>
            </a:r>
            <a:r>
              <a:rPr lang="en-US" sz="1800" dirty="0"/>
              <a:t>[j];</a:t>
            </a:r>
          </a:p>
          <a:p>
            <a:pPr marL="0" indent="0">
              <a:buNone/>
            </a:pPr>
            <a:r>
              <a:rPr lang="en-US" sz="1800" dirty="0"/>
              <a:t>		</a:t>
            </a:r>
            <a:r>
              <a:rPr lang="en-US" sz="1800" dirty="0" smtClean="0"/>
              <a:t>		</a:t>
            </a:r>
            <a:r>
              <a:rPr lang="en-US" sz="1800" dirty="0" err="1" smtClean="0"/>
              <a:t>num</a:t>
            </a:r>
            <a:r>
              <a:rPr lang="en-US" sz="1800" dirty="0" smtClean="0"/>
              <a:t>[j</a:t>
            </a:r>
            <a:r>
              <a:rPr lang="en-US" sz="1800" dirty="0"/>
              <a:t>]=temp;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}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		}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}</a:t>
            </a:r>
          </a:p>
          <a:p>
            <a:pPr marL="0" indent="0">
              <a:buNone/>
            </a:pPr>
            <a:r>
              <a:rPr lang="en-US" sz="1800" dirty="0" smtClean="0"/>
              <a:t>	for(i=0</a:t>
            </a:r>
            <a:r>
              <a:rPr lang="en-US" sz="1800" dirty="0"/>
              <a:t>; i&lt;SIZE; i++)</a:t>
            </a:r>
          </a:p>
          <a:p>
            <a:pPr marL="0" indent="0">
              <a:buNone/>
            </a:pPr>
            <a:r>
              <a:rPr lang="en-US" sz="1800" dirty="0"/>
              <a:t>		</a:t>
            </a:r>
            <a:r>
              <a:rPr lang="en-US" sz="1800" dirty="0" err="1"/>
              <a:t>printf</a:t>
            </a:r>
            <a:r>
              <a:rPr lang="en-US" sz="1800" dirty="0"/>
              <a:t>("%d ", </a:t>
            </a:r>
            <a:r>
              <a:rPr lang="en-US" sz="1800" dirty="0" err="1"/>
              <a:t>num</a:t>
            </a:r>
            <a:r>
              <a:rPr lang="en-US" sz="1800" dirty="0"/>
              <a:t>[i]);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err="1"/>
              <a:t>printf</a:t>
            </a:r>
            <a:r>
              <a:rPr lang="en-US" sz="1800" dirty="0"/>
              <a:t>("\n");</a:t>
            </a:r>
          </a:p>
          <a:p>
            <a:pPr marL="0" indent="0">
              <a:buNone/>
            </a:pPr>
            <a:r>
              <a:rPr lang="en-US" sz="1800" dirty="0"/>
              <a:t>	return 0;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  <a:p>
            <a:pPr marL="0" indent="0">
              <a:buNone/>
            </a:pPr>
            <a:endParaRPr lang="en-US" sz="1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4196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7936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5401</TotalTime>
  <Words>1470</Words>
  <Application>Microsoft Office PowerPoint</Application>
  <PresentationFormat>A4 Paper (210x297 mm)</PresentationFormat>
  <Paragraphs>569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Equity</vt:lpstr>
      <vt:lpstr>Arrays &amp; Strings</vt:lpstr>
      <vt:lpstr>Array</vt:lpstr>
      <vt:lpstr>Array (Initialization)</vt:lpstr>
      <vt:lpstr>Array</vt:lpstr>
      <vt:lpstr>Array</vt:lpstr>
      <vt:lpstr>Array</vt:lpstr>
      <vt:lpstr>Array</vt:lpstr>
      <vt:lpstr>Array</vt:lpstr>
      <vt:lpstr>Array Bubble Sort</vt:lpstr>
      <vt:lpstr>Array Bubble Sort</vt:lpstr>
      <vt:lpstr>Array Homework</vt:lpstr>
      <vt:lpstr>String</vt:lpstr>
      <vt:lpstr>String</vt:lpstr>
      <vt:lpstr>String</vt:lpstr>
      <vt:lpstr>String</vt:lpstr>
      <vt:lpstr>String</vt:lpstr>
      <vt:lpstr>String Read</vt:lpstr>
      <vt:lpstr>String Read</vt:lpstr>
      <vt:lpstr>String Write</vt:lpstr>
      <vt:lpstr>String</vt:lpstr>
      <vt:lpstr>String Library Functions</vt:lpstr>
      <vt:lpstr>String Library Functions</vt:lpstr>
      <vt:lpstr>Homework 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String Tables</vt:lpstr>
      <vt:lpstr>String Tables</vt:lpstr>
      <vt:lpstr>String Tables</vt:lpstr>
      <vt:lpstr>Multidimensional array</vt:lpstr>
      <vt:lpstr>Home Works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Tanaeem</cp:lastModifiedBy>
  <cp:revision>637</cp:revision>
  <dcterms:created xsi:type="dcterms:W3CDTF">2006-08-16T00:00:00Z</dcterms:created>
  <dcterms:modified xsi:type="dcterms:W3CDTF">2015-06-15T17:01:27Z</dcterms:modified>
</cp:coreProperties>
</file>