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1"/>
  </p:notesMasterIdLst>
  <p:handoutMasterIdLst>
    <p:handoutMasterId r:id="rId52"/>
  </p:handoutMasterIdLst>
  <p:sldIdLst>
    <p:sldId id="256" r:id="rId2"/>
    <p:sldId id="292" r:id="rId3"/>
    <p:sldId id="257" r:id="rId4"/>
    <p:sldId id="258" r:id="rId5"/>
    <p:sldId id="259" r:id="rId6"/>
    <p:sldId id="260" r:id="rId7"/>
    <p:sldId id="293" r:id="rId8"/>
    <p:sldId id="277" r:id="rId9"/>
    <p:sldId id="278" r:id="rId10"/>
    <p:sldId id="279" r:id="rId11"/>
    <p:sldId id="280" r:id="rId12"/>
    <p:sldId id="270" r:id="rId13"/>
    <p:sldId id="271" r:id="rId14"/>
    <p:sldId id="282" r:id="rId15"/>
    <p:sldId id="283" r:id="rId16"/>
    <p:sldId id="288" r:id="rId17"/>
    <p:sldId id="264" r:id="rId18"/>
    <p:sldId id="265" r:id="rId19"/>
    <p:sldId id="261" r:id="rId20"/>
    <p:sldId id="263" r:id="rId21"/>
    <p:sldId id="317" r:id="rId22"/>
    <p:sldId id="281" r:id="rId23"/>
    <p:sldId id="318" r:id="rId24"/>
    <p:sldId id="262" r:id="rId25"/>
    <p:sldId id="315" r:id="rId26"/>
    <p:sldId id="266" r:id="rId27"/>
    <p:sldId id="291" r:id="rId28"/>
    <p:sldId id="267" r:id="rId29"/>
    <p:sldId id="268" r:id="rId30"/>
    <p:sldId id="316" r:id="rId31"/>
    <p:sldId id="273" r:id="rId32"/>
    <p:sldId id="274" r:id="rId33"/>
    <p:sldId id="275" r:id="rId34"/>
    <p:sldId id="284" r:id="rId35"/>
    <p:sldId id="285" r:id="rId36"/>
    <p:sldId id="286" r:id="rId37"/>
    <p:sldId id="306" r:id="rId38"/>
    <p:sldId id="294" r:id="rId39"/>
    <p:sldId id="300" r:id="rId40"/>
    <p:sldId id="310" r:id="rId41"/>
    <p:sldId id="304" r:id="rId42"/>
    <p:sldId id="305" r:id="rId43"/>
    <p:sldId id="296" r:id="rId44"/>
    <p:sldId id="311" r:id="rId45"/>
    <p:sldId id="312" r:id="rId46"/>
    <p:sldId id="308" r:id="rId47"/>
    <p:sldId id="309" r:id="rId48"/>
    <p:sldId id="313" r:id="rId49"/>
    <p:sldId id="314" r:id="rId50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48" y="-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Lecture: </a:t>
            </a:r>
          </a:p>
          <a:p>
            <a:r>
              <a:rPr lang="en-US" dirty="0" smtClean="0"/>
              <a:t>Reference</a:t>
            </a:r>
            <a:r>
              <a:rPr lang="en-US" smtClean="0"/>
              <a:t>: 7.1-7.3, 6.7</a:t>
            </a:r>
            <a:endParaRPr lang="en-US" dirty="0" smtClean="0"/>
          </a:p>
          <a:p>
            <a:r>
              <a:rPr lang="en-US" dirty="0" smtClean="0"/>
              <a:t>Date: 06.05.2015, 10.5.2015</a:t>
            </a:r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possible to call one function from other function</a:t>
            </a:r>
          </a:p>
          <a:p>
            <a:r>
              <a:rPr lang="en-US" b="1" dirty="0" smtClean="0"/>
              <a:t>main() </a:t>
            </a:r>
            <a:r>
              <a:rPr lang="en-US" dirty="0" smtClean="0"/>
              <a:t>can be called from other function</a:t>
            </a:r>
            <a:endParaRPr lang="en-US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953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one(void);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two(void);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three(void);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one();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three(void)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three\n");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4061460" cy="4572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two(void)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two\n");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three();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two\n");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one(void)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one\n");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two();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one\n");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34400" y="4473476"/>
            <a:ext cx="12520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main</a:t>
            </a:r>
          </a:p>
          <a:p>
            <a:r>
              <a:rPr lang="en-US" dirty="0" smtClean="0"/>
              <a:t>In one</a:t>
            </a:r>
          </a:p>
          <a:p>
            <a:r>
              <a:rPr lang="en-US" dirty="0" smtClean="0"/>
              <a:t>In two</a:t>
            </a:r>
          </a:p>
          <a:p>
            <a:r>
              <a:rPr lang="en-US" dirty="0" smtClean="0"/>
              <a:t>In three</a:t>
            </a:r>
          </a:p>
          <a:p>
            <a:r>
              <a:rPr lang="en-US" dirty="0" smtClean="0"/>
              <a:t>Back in two</a:t>
            </a:r>
          </a:p>
          <a:p>
            <a:r>
              <a:rPr lang="en-US" dirty="0" smtClean="0"/>
              <a:t>Back in one</a:t>
            </a:r>
          </a:p>
          <a:p>
            <a:r>
              <a:rPr lang="en-US" dirty="0" smtClean="0"/>
              <a:t>Back in main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Vs.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Declaration: specifies the type of the object</a:t>
            </a:r>
          </a:p>
          <a:p>
            <a:pPr lvl="1"/>
            <a:r>
              <a:rPr lang="en-US" dirty="0" smtClean="0"/>
              <a:t>Function prototype</a:t>
            </a:r>
          </a:p>
          <a:p>
            <a:r>
              <a:rPr lang="en-US" dirty="0" smtClean="0"/>
              <a:t>Definition: causes storage for an object to be created</a:t>
            </a:r>
          </a:p>
          <a:p>
            <a:pPr lvl="1"/>
            <a:r>
              <a:rPr lang="en-US" dirty="0" smtClean="0"/>
              <a:t>Function: which contains the body is definition</a:t>
            </a:r>
          </a:p>
          <a:p>
            <a:pPr lvl="1"/>
            <a:r>
              <a:rPr lang="en-US" dirty="0" smtClean="0"/>
              <a:t>It is legal to define a function fully before its use</a:t>
            </a:r>
          </a:p>
          <a:p>
            <a:pPr lvl="2"/>
            <a:r>
              <a:rPr lang="en-US" dirty="0" smtClean="0"/>
              <a:t>Eliminates need of separate prototype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12520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main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myfunc</a:t>
            </a:r>
            <a:endParaRPr lang="en-US" dirty="0" smtClean="0"/>
          </a:p>
          <a:p>
            <a:r>
              <a:rPr lang="en-US" dirty="0" smtClean="0"/>
              <a:t>Back in main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%d\n”,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Local variable cease to exist when the function returns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217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Error, </a:t>
            </a:r>
            <a:r>
              <a:rPr lang="en-US" b="1" dirty="0" err="1" smtClean="0"/>
              <a:t>i</a:t>
            </a:r>
            <a:r>
              <a:rPr lang="en-US" dirty="0" smtClean="0"/>
              <a:t> is local to </a:t>
            </a:r>
            <a:r>
              <a:rPr lang="en-US" b="1" dirty="0" smtClean="0"/>
              <a:t>main</a:t>
            </a:r>
            <a:endParaRPr 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Scope (global variable)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1972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of global variable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Scope (local variable)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 is %d\n", i);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=10;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("i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is %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d\n",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9701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is 1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is 10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no return type specified: default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assumed</a:t>
            </a:r>
          </a:p>
          <a:p>
            <a:r>
              <a:rPr lang="en-US" dirty="0" smtClean="0"/>
              <a:t>when the </a:t>
            </a:r>
            <a:r>
              <a:rPr lang="en-US" b="1" dirty="0" smtClean="0"/>
              <a:t>return</a:t>
            </a:r>
            <a:r>
              <a:rPr lang="en-US" dirty="0" smtClean="0"/>
              <a:t> statement is encountered: the function returns immediately</a:t>
            </a:r>
          </a:p>
          <a:p>
            <a:r>
              <a:rPr lang="en-US" b="1" dirty="0" smtClean="0"/>
              <a:t>return</a:t>
            </a:r>
            <a:r>
              <a:rPr lang="en-US" dirty="0" smtClean="0"/>
              <a:t> statement can be used without return value</a:t>
            </a:r>
          </a:p>
          <a:p>
            <a:pPr lvl="1"/>
            <a:r>
              <a:rPr lang="en-US" dirty="0" smtClean="0"/>
              <a:t>return ;</a:t>
            </a:r>
          </a:p>
          <a:p>
            <a:pPr lvl="1"/>
            <a:r>
              <a:rPr lang="en-US" dirty="0" smtClean="0"/>
              <a:t>Used mostly by </a:t>
            </a:r>
            <a:r>
              <a:rPr lang="en-US" b="1" dirty="0" smtClean="0"/>
              <a:t>void </a:t>
            </a:r>
            <a:r>
              <a:rPr lang="en-US" dirty="0" smtClean="0"/>
              <a:t>functions</a:t>
            </a:r>
          </a:p>
          <a:p>
            <a:r>
              <a:rPr lang="en-US" dirty="0" smtClean="0"/>
              <a:t>If the return value is not assigned to anything it is lost, but no harm done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(will never be printed)\n");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12520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main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myfunc</a:t>
            </a:r>
            <a:endParaRPr lang="en-US" dirty="0" smtClean="0"/>
          </a:p>
          <a:p>
            <a:r>
              <a:rPr lang="en-US" dirty="0" smtClean="0"/>
              <a:t>Back in main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double answer;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answer=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(161.0);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("%lf\n", answer);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err="1" smtClean="0"/>
              <a:t>sqrt</a:t>
            </a:r>
            <a:r>
              <a:rPr lang="en-US" dirty="0" smtClean="0"/>
              <a:t> is prototyped in </a:t>
            </a:r>
            <a:r>
              <a:rPr lang="en-US" dirty="0" err="1" smtClean="0"/>
              <a:t>math.h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types of function</a:t>
            </a:r>
          </a:p>
          <a:p>
            <a:pPr lvl="1"/>
            <a:r>
              <a:rPr lang="en-US" dirty="0" smtClean="0"/>
              <a:t>Library function</a:t>
            </a:r>
          </a:p>
          <a:p>
            <a:pPr lvl="2"/>
            <a:r>
              <a:rPr lang="en-US" dirty="0" err="1" smtClean="0"/>
              <a:t>scanf</a:t>
            </a:r>
            <a:r>
              <a:rPr lang="en-US" dirty="0" smtClean="0"/>
              <a:t>, </a:t>
            </a:r>
            <a:r>
              <a:rPr lang="en-US" dirty="0" err="1" smtClean="0"/>
              <a:t>printf</a:t>
            </a:r>
            <a:r>
              <a:rPr lang="en-US" dirty="0" smtClean="0"/>
              <a:t>, gets, puts, </a:t>
            </a:r>
            <a:r>
              <a:rPr lang="en-US" dirty="0" err="1" smtClean="0"/>
              <a:t>getch</a:t>
            </a:r>
            <a:r>
              <a:rPr lang="en-US" dirty="0" smtClean="0"/>
              <a:t>, </a:t>
            </a:r>
            <a:r>
              <a:rPr lang="en-US" dirty="0" err="1" smtClean="0"/>
              <a:t>sqrt</a:t>
            </a:r>
            <a:r>
              <a:rPr lang="en-US" dirty="0" smtClean="0"/>
              <a:t> etc.</a:t>
            </a:r>
          </a:p>
          <a:p>
            <a:pPr lvl="1"/>
            <a:r>
              <a:rPr lang="en-US" dirty="0" smtClean="0"/>
              <a:t>User defined function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("%lf\n",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(161.0));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sqr5();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=sqr5();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("%lf\n“,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sqr5()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5.0*5.0;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970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25.0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than one values can not be returned</a:t>
            </a:r>
          </a:p>
          <a:p>
            <a:pPr lvl="1"/>
            <a:r>
              <a:rPr lang="en-US" dirty="0" smtClean="0"/>
              <a:t>return a, b;</a:t>
            </a:r>
          </a:p>
          <a:p>
            <a:r>
              <a:rPr lang="en-US" dirty="0" smtClean="0"/>
              <a:t>Reference can be used</a:t>
            </a:r>
          </a:p>
          <a:p>
            <a:pPr lvl="1"/>
            <a:r>
              <a:rPr lang="en-US" dirty="0" smtClean="0"/>
              <a:t>Discussed later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(double);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(5.0);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("%lf\n“,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(double x)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return x*x;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2133600"/>
            <a:ext cx="970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25.0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sub(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	sub(2, 6);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sub(5, 9);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sub(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x-y);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9766" y="2221468"/>
            <a:ext cx="4489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Writing variable name in prototype is not necessary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>
            <a:off x="3359166" y="2133600"/>
            <a:ext cx="9906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14800" y="2971800"/>
            <a:ext cx="285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Order of argument is important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sub(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sub(2, 6));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sub(5, 9));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sub(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x-y;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9766" y="2221468"/>
            <a:ext cx="4489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Writing variable name in prototype is not necessary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>
            <a:off x="3359166" y="2133600"/>
            <a:ext cx="990600" cy="272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3200400"/>
            <a:ext cx="2852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Order of argument is important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take arguments a function must have special variables</a:t>
            </a:r>
          </a:p>
          <a:p>
            <a:r>
              <a:rPr lang="en-US" dirty="0" smtClean="0"/>
              <a:t>Known as </a:t>
            </a:r>
            <a:r>
              <a:rPr lang="en-US" i="1" dirty="0" smtClean="0"/>
              <a:t>formal parameters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b="1" dirty="0" smtClean="0"/>
              <a:t>sub </a:t>
            </a:r>
            <a:r>
              <a:rPr lang="en-US" dirty="0" smtClean="0"/>
              <a:t>is called is argument is copied in the matching parameter</a:t>
            </a:r>
          </a:p>
          <a:p>
            <a:r>
              <a:rPr lang="en-US" i="1" dirty="0" smtClean="0"/>
              <a:t>Argument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value that is passed to a function</a:t>
            </a:r>
          </a:p>
          <a:p>
            <a:r>
              <a:rPr lang="en-US" i="1" dirty="0" smtClean="0"/>
              <a:t>formal parameter</a:t>
            </a:r>
          </a:p>
          <a:p>
            <a:pPr lvl="1"/>
            <a:r>
              <a:rPr lang="en-US" dirty="0" smtClean="0"/>
              <a:t>The variable that receive the value of the argument inside the function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Local variables of a function can not have same name as formal parameters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sum(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sum(2, 6);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sum(5, 9);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sum(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0" y="2514600"/>
            <a:ext cx="31323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Error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redefinition of formal parameter 'x‘</a:t>
            </a:r>
          </a:p>
          <a:p>
            <a:r>
              <a:rPr lang="en-US" dirty="0" smtClean="0"/>
              <a:t>redefinition of formal parameter ‘y'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volume (double s1, double s2, double s3)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s1*s2*s3;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double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=volume(5.3, 0.4, 10.7);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("%lf\n",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62400" y="5105400"/>
          <a:ext cx="4995335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s3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5.3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….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10.7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38210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39704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610600" cy="4572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/*Include header files*/</a:t>
            </a:r>
          </a:p>
          <a:p>
            <a:pPr>
              <a:buNone/>
            </a:pPr>
            <a:r>
              <a:rPr lang="en-US" dirty="0" smtClean="0"/>
              <a:t>/*Include function prototypes*/</a:t>
            </a:r>
          </a:p>
          <a:p>
            <a:pPr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ret-type f1(</a:t>
            </a:r>
            <a:r>
              <a:rPr lang="en-US" dirty="0" err="1" smtClean="0"/>
              <a:t>param</a:t>
            </a:r>
            <a:r>
              <a:rPr lang="en-US" dirty="0" smtClean="0"/>
              <a:t>-list)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ret-type f2(</a:t>
            </a:r>
            <a:r>
              <a:rPr lang="en-US" dirty="0" err="1" smtClean="0"/>
              <a:t>param</a:t>
            </a:r>
            <a:r>
              <a:rPr lang="en-US" dirty="0" smtClean="0"/>
              <a:t>-list)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953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fact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result=1;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=2;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&lt;=n;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result=result*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result;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result=1;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&lt;x;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result=result*n;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result;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4648200" cy="45720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 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("fact is : %d\n", fact(5));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is : 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 3));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534400" y="4473476"/>
            <a:ext cx="11977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fact is : 120</a:t>
            </a:r>
          </a:p>
          <a:p>
            <a:r>
              <a:rPr lang="en-US" dirty="0" err="1" smtClean="0"/>
              <a:t>pow</a:t>
            </a:r>
            <a:r>
              <a:rPr lang="en-US" dirty="0" smtClean="0"/>
              <a:t> is : 125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Call by value</a:t>
            </a:r>
          </a:p>
          <a:p>
            <a:pPr lvl="1"/>
            <a:r>
              <a:rPr lang="en-US" dirty="0" smtClean="0"/>
              <a:t>Have no effect on the argument used to call</a:t>
            </a:r>
          </a:p>
          <a:p>
            <a:r>
              <a:rPr lang="en-US" dirty="0" smtClean="0"/>
              <a:t>Call by reference</a:t>
            </a:r>
          </a:p>
          <a:p>
            <a:pPr lvl="1"/>
            <a:r>
              <a:rPr lang="en-US" dirty="0" smtClean="0"/>
              <a:t>Address of an argument is copied into the parameter</a:t>
            </a:r>
          </a:p>
          <a:p>
            <a:r>
              <a:rPr lang="en-US" dirty="0" smtClean="0"/>
              <a:t>By default C uses call by value</a:t>
            </a:r>
          </a:p>
          <a:p>
            <a:r>
              <a:rPr lang="en-US" dirty="0" smtClean="0"/>
              <a:t>This is why </a:t>
            </a:r>
            <a:r>
              <a:rPr lang="en-US" b="1" dirty="0" err="1" smtClean="0"/>
              <a:t>scanf</a:t>
            </a:r>
            <a:r>
              <a:rPr lang="en-US" dirty="0" smtClean="0"/>
              <a:t> argument gets address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876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swap(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t=x;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x=y;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y=t;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a=2, b=5;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("a=%d, b=%d\n", a,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swap(a,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("a=%d, b=%d\n", a,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2200" y="2209800"/>
            <a:ext cx="1000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a=2, b=5</a:t>
            </a:r>
          </a:p>
          <a:p>
            <a:r>
              <a:rPr lang="en-US" dirty="0" smtClean="0"/>
              <a:t>a=2, b=5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19800" y="312420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37172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37285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019800" y="434340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38279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19800" y="528828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38279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by 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81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swap(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*y)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t=*x;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*x=*y;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*y=t;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a=2, b=5;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("a=%d, b=%d\n", a,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swap(&amp;a, &amp;b);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("a=%d, b=%d\n", a,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Argument name can be different from formal parameter name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51599" y="1752600"/>
            <a:ext cx="1000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a=2, b=5</a:t>
            </a:r>
          </a:p>
          <a:p>
            <a:r>
              <a:rPr lang="en-US" dirty="0" smtClean="0"/>
              <a:t>a=5, b=2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299199" y="388620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37172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37285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38192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38279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99199" y="266700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37172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37285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299199" y="4953000"/>
          <a:ext cx="29972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9067"/>
                <a:gridCol w="999067"/>
                <a:gridCol w="9990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37172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37285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multiple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Using global variable</a:t>
            </a:r>
          </a:p>
          <a:p>
            <a:r>
              <a:rPr lang="en-US" dirty="0" smtClean="0"/>
              <a:t>Call by Reference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Returning multiple value (global variable)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9829800" cy="5029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PI 3.1416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area, perimeter;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(double r)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area=PI*r*r;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perimeter=2*PI*r;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("area=%lf, perimeter=%lf\n", area, perimeter);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Returning multiple value (reference)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953500" cy="5029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#define PI 3.1416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(double r, double *a, double *p)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*a=PI*r*r;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*p=2*PI*r;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double area, perimeter;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(5, &amp;area, &amp;perimeter);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("area=%lf, perimeter=%lf\n", area, perimeter);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functions: </a:t>
            </a:r>
            <a:r>
              <a:rPr lang="en-US" dirty="0" err="1" smtClean="0"/>
              <a:t>strlen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(char *s)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char *p=s;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while(*p)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p-s;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109"));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Something is defined in terms of itself</a:t>
            </a:r>
          </a:p>
          <a:p>
            <a:r>
              <a:rPr lang="en-US" dirty="0" smtClean="0"/>
              <a:t>Also known as circular definition</a:t>
            </a:r>
          </a:p>
          <a:p>
            <a:r>
              <a:rPr lang="en-US" dirty="0" smtClean="0"/>
              <a:t>A function that calls itself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When a function call itself recursively, each invocation gets a fresh set of all the automatic variables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Recursive code is more compact and often much easier to write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recurse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&lt;10)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recurse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(i+1);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recurse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(0);	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72200" y="2209800"/>
            <a:ext cx="97013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9</a:t>
            </a:r>
          </a:p>
          <a:p>
            <a:r>
              <a:rPr lang="en-US" dirty="0" smtClean="0"/>
              <a:t>8</a:t>
            </a:r>
          </a:p>
          <a:p>
            <a:r>
              <a:rPr lang="en-US" dirty="0" smtClean="0"/>
              <a:t>7</a:t>
            </a:r>
          </a:p>
          <a:p>
            <a:r>
              <a:rPr lang="en-US" dirty="0" smtClean="0"/>
              <a:t>6</a:t>
            </a:r>
          </a:p>
          <a:p>
            <a:r>
              <a:rPr lang="en-US" dirty="0" smtClean="0"/>
              <a:t>5</a:t>
            </a:r>
          </a:p>
          <a:p>
            <a:r>
              <a:rPr lang="en-US" dirty="0" smtClean="0"/>
              <a:t>4</a:t>
            </a:r>
          </a:p>
          <a:p>
            <a:r>
              <a:rPr lang="en-US" dirty="0" smtClean="0"/>
              <a:t>3</a:t>
            </a:r>
          </a:p>
          <a:p>
            <a:r>
              <a:rPr lang="en-US" dirty="0" smtClean="0"/>
              <a:t>2</a:t>
            </a:r>
          </a:p>
          <a:p>
            <a:r>
              <a:rPr lang="en-US" dirty="0" smtClean="0"/>
              <a:t>1</a:t>
            </a:r>
          </a:p>
          <a:p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with no parameters should contain the keyword </a:t>
            </a:r>
            <a:r>
              <a:rPr lang="en-US" b="1" dirty="0" smtClean="0"/>
              <a:t>void </a:t>
            </a:r>
            <a:r>
              <a:rPr lang="en-US" dirty="0" smtClean="0"/>
              <a:t>in prototype</a:t>
            </a:r>
            <a:endParaRPr lang="en-US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Criteria of Recursive Function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terminating condition</a:t>
            </a:r>
          </a:p>
          <a:p>
            <a:r>
              <a:rPr lang="en-US"/>
              <a:t>Recursive 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(Iterative)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long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fact_i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f=1,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--)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f=f*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f;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("%ld 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fact_i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(10));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2200" y="2209800"/>
            <a:ext cx="970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3628800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Factorial (Recursive)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long fact(long n)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if(n&lt;=1)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return 1;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n*fact(n-1);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("%ld ", fact(10));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2200" y="2209800"/>
            <a:ext cx="970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3628800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Factorial </a:t>
            </a:r>
            <a:r>
              <a:rPr lang="en-US" dirty="0" smtClean="0"/>
              <a:t>(recursive)</a:t>
            </a: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600200"/>
            <a:ext cx="5257800" cy="4527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facti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product = 1;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2;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&lt;= n;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product *=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product;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5124450" y="1524000"/>
            <a:ext cx="4705350" cy="4527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factr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000" dirty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3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if(n == 0)</a:t>
            </a:r>
          </a:p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		return 1; </a:t>
            </a:r>
            <a:r>
              <a:rPr lang="en-US" sz="1600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//terminating condition</a:t>
            </a:r>
          </a:p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	else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//recursive definition</a:t>
            </a:r>
          </a:p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3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 n*</a:t>
            </a:r>
            <a:r>
              <a:rPr lang="en-US" sz="3000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factr</a:t>
            </a:r>
            <a:r>
              <a:rPr lang="en-US" sz="3000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(n-1);</a:t>
            </a:r>
          </a:p>
          <a:p>
            <a:pPr marL="339725" indent="-339725">
              <a:spcBef>
                <a:spcPts val="750"/>
              </a:spcBef>
              <a:buFont typeface="Wingdings" pitchFamily="2" charset="2"/>
              <a:buNone/>
            </a:pPr>
            <a:r>
              <a:rPr lang="en-US" sz="3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strcpy</a:t>
            </a:r>
            <a:r>
              <a:rPr lang="en-US" dirty="0" smtClean="0"/>
              <a:t> (Iterative)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icpy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(char *s, char *t)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while((*s++=*t++));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strcpy</a:t>
            </a:r>
            <a:r>
              <a:rPr lang="en-US" dirty="0" smtClean="0"/>
              <a:t> (Recursive)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4594860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rcopy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(char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char *source)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if(*source)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++=*source++;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rcopy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source);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='\0';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1" y="1447800"/>
            <a:ext cx="5638799" cy="45720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[80];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rcopy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"Recursion Test");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	return 0;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86600" y="5257800"/>
            <a:ext cx="1386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Recursion Test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f1(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if(a) f2(a-1);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", a);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f2(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("* 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if(b) f1(b-1);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f1(30);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84703" y="5181600"/>
            <a:ext cx="71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Error</a:t>
            </a:r>
            <a:endParaRPr lang="en-US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029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f2(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f1(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f1(30);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	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f1(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if(a) f2(a-1);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("%d ", a);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f2(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("* 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if(b) f1(b-1);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2209800"/>
            <a:ext cx="61670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* * * * * * * * * * * * * * * 0 2 4 6 8 10 12 14 16 18 20 22 24 26 28 30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Itoa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47650" y="1366146"/>
            <a:ext cx="4292600" cy="3663054"/>
          </a:xfrm>
          <a:ln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GB" sz="1800" dirty="0" err="1">
                <a:latin typeface="Courier New" pitchFamily="49" charset="0"/>
                <a:cs typeface="Courier New" pitchFamily="49" charset="0"/>
              </a:rPr>
              <a:t>itoa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800" dirty="0">
                <a:latin typeface="Courier New" pitchFamily="49" charset="0"/>
                <a:cs typeface="Courier New" pitchFamily="49" charset="0"/>
              </a:rPr>
              <a:t> n, char s[ ]){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if ((sign = n) &lt; 0)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	n = -n;	/* make it positive */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i = 0;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do{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	s [i++] = n % 10; + ‘0’;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} while ((n  /= 10) &gt; 0);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if (sign &lt; 0) s [i++] = ‘-’;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s [i] = ‘\0’;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	reverse (s);</a:t>
            </a:r>
          </a:p>
          <a:p>
            <a:pPr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8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4762500" y="1357831"/>
            <a:ext cx="4914900" cy="45095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itoa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n, char s[]){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static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if(n/10){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itoa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(n/10,s);	//recursive definition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s[i++] = n % 10 + '0';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s[i + 1] = 0;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else{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s[i++] = n % 10 + '0';	//terminating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return;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339725" indent="-339725">
              <a:lnSpc>
                <a:spcPct val="80000"/>
              </a:lnSpc>
              <a:spcBef>
                <a:spcPts val="650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  <a:endParaRPr lang="en-US" dirty="0"/>
          </a:p>
        </p:txBody>
      </p:sp>
      <p:sp>
        <p:nvSpPr>
          <p:cNvPr id="40965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0" y="1762918"/>
            <a:ext cx="5029200" cy="4314001"/>
          </a:xfrm>
          <a:ln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binsearch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 v[ ], </a:t>
            </a: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 n</a:t>
            </a: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GB" sz="1600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1600" dirty="0">
                <a:latin typeface="Courier New" pitchFamily="49" charset="0"/>
                <a:cs typeface="Courier New" pitchFamily="49" charset="0"/>
              </a:rPr>
              <a:t> low, high, mid;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low = 0;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high = n -1;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while(low &lt;= high){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mid = (low + high)/2;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if (x &lt; v[mid])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	high = mid – 1;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else if(x &gt; v[mid])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	low = mid + 1;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	else return mid;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	return -1;</a:t>
            </a:r>
          </a:p>
          <a:p>
            <a:pPr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GB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4629150" y="1752600"/>
            <a:ext cx="5657850" cy="425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bsearch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v[],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low,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high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static mid;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if(low &gt; high) return -1; 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mid = (low + high)/2;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if(x &lt; v[mid])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bsearch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(x, v,low,mid-1);		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else if(x &gt; v[mid])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bsearch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(x, v, mid + 1, high);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return mid;</a:t>
            </a:r>
          </a:p>
          <a:p>
            <a:pPr marL="339725" indent="-339725">
              <a:lnSpc>
                <a:spcPct val="90000"/>
              </a:lnSpc>
              <a:spcBef>
                <a:spcPts val="525"/>
              </a:spcBef>
              <a:buFont typeface="Wingdings" pitchFamily="2" charset="2"/>
              <a:buNone/>
              <a:tabLst>
                <a:tab pos="454025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</a:tabLst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Function prototype declares a function</a:t>
            </a:r>
          </a:p>
          <a:p>
            <a:pPr lvl="1"/>
            <a:r>
              <a:rPr lang="en-US" dirty="0" smtClean="0"/>
              <a:t>before its use</a:t>
            </a:r>
          </a:p>
          <a:p>
            <a:pPr lvl="1"/>
            <a:r>
              <a:rPr lang="en-US" dirty="0" smtClean="0"/>
              <a:t>prior to its definition</a:t>
            </a:r>
          </a:p>
          <a:p>
            <a:r>
              <a:rPr lang="en-US" dirty="0" smtClean="0"/>
              <a:t>Ends with semicolon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Function: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myfunc</a:t>
            </a:r>
            <a:r>
              <a:rPr lang="en-US" dirty="0" smtClean="0"/>
              <a:t>(void)</a:t>
            </a:r>
          </a:p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Prototype</a:t>
            </a:r>
          </a:p>
          <a:p>
            <a:pPr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myfunc</a:t>
            </a:r>
            <a:r>
              <a:rPr lang="en-US" dirty="0" smtClean="0"/>
              <a:t>(void);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myfunc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main</a:t>
            </a:r>
            <a:r>
              <a:rPr lang="en-US" dirty="0" smtClean="0"/>
              <a:t> calling function/ caller</a:t>
            </a:r>
          </a:p>
          <a:p>
            <a:r>
              <a:rPr lang="en-US" b="1" dirty="0" err="1" smtClean="0"/>
              <a:t>myfunc</a:t>
            </a:r>
            <a:r>
              <a:rPr lang="en-US" b="1" dirty="0" smtClean="0"/>
              <a:t> </a:t>
            </a:r>
            <a:r>
              <a:rPr lang="en-US" dirty="0" smtClean="0"/>
              <a:t>called function</a:t>
            </a:r>
          </a:p>
          <a:p>
            <a:r>
              <a:rPr lang="en-US" dirty="0" smtClean="0"/>
              <a:t>Control returns to calling function from called function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05926" y="1542871"/>
            <a:ext cx="12520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main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myfunc</a:t>
            </a:r>
            <a:endParaRPr lang="en-US" dirty="0" smtClean="0"/>
          </a:p>
          <a:p>
            <a:r>
              <a:rPr lang="en-US" dirty="0" smtClean="0"/>
              <a:t>Back in main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Prototype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Prototype declares three attributes of a function</a:t>
            </a:r>
          </a:p>
          <a:p>
            <a:pPr lvl="1"/>
            <a:r>
              <a:rPr lang="en-US" dirty="0" smtClean="0"/>
              <a:t>Its return type</a:t>
            </a:r>
          </a:p>
          <a:p>
            <a:pPr lvl="1"/>
            <a:r>
              <a:rPr lang="en-US" dirty="0" smtClean="0"/>
              <a:t>Number of parameters</a:t>
            </a:r>
          </a:p>
          <a:p>
            <a:pPr lvl="1"/>
            <a:r>
              <a:rPr lang="en-US" dirty="0" smtClean="0"/>
              <a:t>Type of parameters</a:t>
            </a:r>
          </a:p>
          <a:p>
            <a:r>
              <a:rPr lang="en-US" dirty="0" smtClean="0"/>
              <a:t>Compiler need to know the type of data returned by the function</a:t>
            </a:r>
          </a:p>
          <a:p>
            <a:r>
              <a:rPr lang="en-US" dirty="0" smtClean="0"/>
              <a:t>Default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dirty="0" smtClean="0"/>
              <a:t>assumed</a:t>
            </a:r>
          </a:p>
          <a:p>
            <a:r>
              <a:rPr lang="en-US" dirty="0" smtClean="0"/>
              <a:t>Report illegal type conversions</a:t>
            </a:r>
          </a:p>
          <a:p>
            <a:r>
              <a:rPr lang="en-US" b="1" dirty="0" smtClean="0"/>
              <a:t>main </a:t>
            </a:r>
            <a:r>
              <a:rPr lang="en-US" dirty="0" smtClean="0"/>
              <a:t>does not require prototype</a:t>
            </a:r>
            <a:endParaRPr lang="en-US" b="1" dirty="0" smtClean="0"/>
          </a:p>
          <a:p>
            <a:r>
              <a:rPr lang="en-US" dirty="0" smtClean="0"/>
              <a:t>Variable length argument list</a:t>
            </a:r>
          </a:p>
          <a:p>
            <a:pPr lvl="1"/>
            <a:r>
              <a:rPr lang="en-US" dirty="0" err="1" smtClean="0"/>
              <a:t>scanf</a:t>
            </a:r>
            <a:r>
              <a:rPr lang="en-US" dirty="0" smtClean="0"/>
              <a:t>, </a:t>
            </a:r>
            <a:r>
              <a:rPr lang="en-US" dirty="0" err="1" smtClean="0"/>
              <a:t>printf</a:t>
            </a:r>
            <a:endParaRPr lang="en-US" dirty="0" smtClean="0"/>
          </a:p>
          <a:p>
            <a:pPr lvl="1"/>
            <a:r>
              <a:rPr lang="en-US" dirty="0" smtClean="0"/>
              <a:t>Prototype: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myfunc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a, …);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 program contains at least one function</a:t>
            </a:r>
          </a:p>
          <a:p>
            <a:r>
              <a:rPr lang="en-US" b="1" dirty="0" smtClean="0"/>
              <a:t>main() </a:t>
            </a:r>
            <a:r>
              <a:rPr lang="en-US" dirty="0" smtClean="0"/>
              <a:t>must be present exactly once in a program</a:t>
            </a:r>
          </a:p>
          <a:p>
            <a:r>
              <a:rPr lang="en-US" dirty="0" smtClean="0"/>
              <a:t>No limit on number of functions defined</a:t>
            </a:r>
          </a:p>
          <a:p>
            <a:r>
              <a:rPr lang="en-US" dirty="0" smtClean="0"/>
              <a:t>There can be function which is defined but not called</a:t>
            </a:r>
          </a:p>
          <a:p>
            <a:r>
              <a:rPr lang="en-US" dirty="0" smtClean="0"/>
              <a:t>There can be function which is declared but not defined</a:t>
            </a:r>
          </a:p>
          <a:p>
            <a:r>
              <a:rPr lang="en-US" dirty="0" smtClean="0"/>
              <a:t>One function can not be defined inside other function</a:t>
            </a:r>
          </a:p>
          <a:p>
            <a:r>
              <a:rPr lang="en-US" dirty="0" smtClean="0"/>
              <a:t>Two or more function can not have same name</a:t>
            </a:r>
          </a:p>
          <a:p>
            <a:r>
              <a:rPr lang="en-US" dirty="0" smtClean="0"/>
              <a:t>Function and variable name can not be same</a:t>
            </a:r>
          </a:p>
          <a:p>
            <a:r>
              <a:rPr lang="en-US" dirty="0" smtClean="0"/>
              <a:t>No statements can be written outside of function</a:t>
            </a:r>
          </a:p>
          <a:p>
            <a:r>
              <a:rPr lang="en-US" dirty="0" smtClean="0"/>
              <a:t>Minimal function is</a:t>
            </a:r>
          </a:p>
          <a:p>
            <a:pPr lvl="1"/>
            <a:r>
              <a:rPr lang="en-US" dirty="0" smtClean="0"/>
              <a:t>dummy(){}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one(void);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two(void);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three(void);</a:t>
            </a:r>
          </a:p>
          <a:p>
            <a:pPr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one();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two();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three();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("Back in main\n");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return 0;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one(void)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one\n");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two(void)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two\n");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three(void)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("In three\n");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34400" y="4951274"/>
            <a:ext cx="125207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main</a:t>
            </a:r>
          </a:p>
          <a:p>
            <a:r>
              <a:rPr lang="en-US" dirty="0" smtClean="0"/>
              <a:t>In one</a:t>
            </a:r>
          </a:p>
          <a:p>
            <a:r>
              <a:rPr lang="en-US" dirty="0" smtClean="0"/>
              <a:t>In two</a:t>
            </a:r>
          </a:p>
          <a:p>
            <a:r>
              <a:rPr lang="en-US" dirty="0" smtClean="0"/>
              <a:t>In three</a:t>
            </a:r>
          </a:p>
          <a:p>
            <a:r>
              <a:rPr lang="en-US" dirty="0" smtClean="0"/>
              <a:t>Back in main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8394</TotalTime>
  <Words>1422</Words>
  <Application>Microsoft Office PowerPoint</Application>
  <PresentationFormat>A4 Paper (210x297 mm)</PresentationFormat>
  <Paragraphs>765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Equity</vt:lpstr>
      <vt:lpstr>Function</vt:lpstr>
      <vt:lpstr>Function</vt:lpstr>
      <vt:lpstr>Function</vt:lpstr>
      <vt:lpstr>Function</vt:lpstr>
      <vt:lpstr>Function Prototype</vt:lpstr>
      <vt:lpstr>Function</vt:lpstr>
      <vt:lpstr>Function Prototype</vt:lpstr>
      <vt:lpstr>Function </vt:lpstr>
      <vt:lpstr>Function</vt:lpstr>
      <vt:lpstr>Function</vt:lpstr>
      <vt:lpstr>Function</vt:lpstr>
      <vt:lpstr>Declaration Vs. Definition</vt:lpstr>
      <vt:lpstr>Function</vt:lpstr>
      <vt:lpstr>Function Scope</vt:lpstr>
      <vt:lpstr>Function Scope (global variable)</vt:lpstr>
      <vt:lpstr>Function Scope (local variable)</vt:lpstr>
      <vt:lpstr>Return</vt:lpstr>
      <vt:lpstr>Return</vt:lpstr>
      <vt:lpstr>Return values</vt:lpstr>
      <vt:lpstr>Return values</vt:lpstr>
      <vt:lpstr>Return values</vt:lpstr>
      <vt:lpstr>Return </vt:lpstr>
      <vt:lpstr>Parameterized Function</vt:lpstr>
      <vt:lpstr>Parameterized Function</vt:lpstr>
      <vt:lpstr>Parameterized Function</vt:lpstr>
      <vt:lpstr>Function Arguments</vt:lpstr>
      <vt:lpstr>Parameterized Function</vt:lpstr>
      <vt:lpstr>Parameterized Function</vt:lpstr>
      <vt:lpstr>Parameterized Function</vt:lpstr>
      <vt:lpstr>Example</vt:lpstr>
      <vt:lpstr>Function Call</vt:lpstr>
      <vt:lpstr>Call by Value</vt:lpstr>
      <vt:lpstr>Call by Reference</vt:lpstr>
      <vt:lpstr>Returning multiple value</vt:lpstr>
      <vt:lpstr>Returning multiple value (global variable)</vt:lpstr>
      <vt:lpstr>Returning multiple value (reference)</vt:lpstr>
      <vt:lpstr>String functions: strlen</vt:lpstr>
      <vt:lpstr>Recursion</vt:lpstr>
      <vt:lpstr>Recursion Example</vt:lpstr>
      <vt:lpstr>Criteria of Recursive Function</vt:lpstr>
      <vt:lpstr>Factorial (Iterative)</vt:lpstr>
      <vt:lpstr>Factorial (Recursive)</vt:lpstr>
      <vt:lpstr>Factorial (recursive)</vt:lpstr>
      <vt:lpstr>strcpy (Iterative)</vt:lpstr>
      <vt:lpstr>strcpy (Recursive)</vt:lpstr>
      <vt:lpstr>Mutual Recursion</vt:lpstr>
      <vt:lpstr>Mutual Recursion</vt:lpstr>
      <vt:lpstr>Itoa</vt:lpstr>
      <vt:lpstr>Binary Search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901</cp:revision>
  <dcterms:created xsi:type="dcterms:W3CDTF">2006-08-16T00:00:00Z</dcterms:created>
  <dcterms:modified xsi:type="dcterms:W3CDTF">2015-06-15T17:01:33Z</dcterms:modified>
</cp:coreProperties>
</file>