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36"/>
  </p:notesMasterIdLst>
  <p:handoutMasterIdLst>
    <p:handoutMasterId r:id="rId37"/>
  </p:handoutMasterIdLst>
  <p:sldIdLst>
    <p:sldId id="256" r:id="rId2"/>
    <p:sldId id="301" r:id="rId3"/>
    <p:sldId id="307" r:id="rId4"/>
    <p:sldId id="304" r:id="rId5"/>
    <p:sldId id="305" r:id="rId6"/>
    <p:sldId id="316" r:id="rId7"/>
    <p:sldId id="306" r:id="rId8"/>
    <p:sldId id="309" r:id="rId9"/>
    <p:sldId id="310" r:id="rId10"/>
    <p:sldId id="311" r:id="rId11"/>
    <p:sldId id="313" r:id="rId12"/>
    <p:sldId id="314" r:id="rId13"/>
    <p:sldId id="319" r:id="rId14"/>
    <p:sldId id="315" r:id="rId15"/>
    <p:sldId id="317" r:id="rId16"/>
    <p:sldId id="318" r:id="rId17"/>
    <p:sldId id="320" r:id="rId18"/>
    <p:sldId id="322" r:id="rId19"/>
    <p:sldId id="321" r:id="rId20"/>
    <p:sldId id="324" r:id="rId21"/>
    <p:sldId id="323" r:id="rId22"/>
    <p:sldId id="325" r:id="rId23"/>
    <p:sldId id="303" r:id="rId24"/>
    <p:sldId id="328" r:id="rId25"/>
    <p:sldId id="327" r:id="rId26"/>
    <p:sldId id="329" r:id="rId27"/>
    <p:sldId id="331" r:id="rId28"/>
    <p:sldId id="330" r:id="rId29"/>
    <p:sldId id="333" r:id="rId30"/>
    <p:sldId id="334" r:id="rId31"/>
    <p:sldId id="335" r:id="rId32"/>
    <p:sldId id="336" r:id="rId33"/>
    <p:sldId id="337" r:id="rId34"/>
    <p:sldId id="338" r:id="rId35"/>
  </p:sldIdLst>
  <p:sldSz cx="9906000" cy="6858000" type="A4"/>
  <p:notesSz cx="6648450" cy="97805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8750" autoAdjust="0"/>
    <p:restoredTop sz="94660"/>
  </p:normalViewPr>
  <p:slideViewPr>
    <p:cSldViewPr>
      <p:cViewPr>
        <p:scale>
          <a:sx n="70" d="100"/>
          <a:sy n="70" d="100"/>
        </p:scale>
        <p:origin x="-252" y="-72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818" y="-102"/>
      </p:cViewPr>
      <p:guideLst>
        <p:guide orient="horz" pos="3081"/>
        <p:guide pos="209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880995" cy="489030"/>
          </a:xfrm>
          <a:prstGeom prst="rect">
            <a:avLst/>
          </a:prstGeom>
        </p:spPr>
        <p:txBody>
          <a:bodyPr vert="horz" lIns="92303" tIns="46151" rIns="92303" bIns="46151" rtlCol="0"/>
          <a:lstStyle>
            <a:lvl1pPr algn="l">
              <a:defRPr sz="1200"/>
            </a:lvl1pPr>
          </a:lstStyle>
          <a:p>
            <a:r>
              <a:rPr lang="en-US" dirty="0" smtClean="0"/>
              <a:t>Lecture 1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65917" y="1"/>
            <a:ext cx="2880995" cy="489030"/>
          </a:xfrm>
          <a:prstGeom prst="rect">
            <a:avLst/>
          </a:prstGeom>
        </p:spPr>
        <p:txBody>
          <a:bodyPr vert="horz" lIns="92303" tIns="46151" rIns="92303" bIns="46151" rtlCol="0"/>
          <a:lstStyle>
            <a:lvl1pPr algn="r">
              <a:defRPr sz="1200"/>
            </a:lvl1pPr>
          </a:lstStyle>
          <a:p>
            <a:fld id="{1F837EA3-CB39-4152-A7C2-8E7D7EC7181A}" type="datetimeFigureOut">
              <a:rPr lang="en-US" smtClean="0"/>
              <a:pPr/>
              <a:t>6/15/2015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289861"/>
            <a:ext cx="2880995" cy="489030"/>
          </a:xfrm>
          <a:prstGeom prst="rect">
            <a:avLst/>
          </a:prstGeom>
        </p:spPr>
        <p:txBody>
          <a:bodyPr vert="horz" lIns="92303" tIns="46151" rIns="92303" bIns="46151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65917" y="9289861"/>
            <a:ext cx="2880995" cy="489030"/>
          </a:xfrm>
          <a:prstGeom prst="rect">
            <a:avLst/>
          </a:prstGeom>
        </p:spPr>
        <p:txBody>
          <a:bodyPr vert="horz" lIns="92303" tIns="46151" rIns="92303" bIns="46151" rtlCol="0" anchor="b"/>
          <a:lstStyle>
            <a:lvl1pPr algn="r">
              <a:defRPr sz="1200"/>
            </a:lvl1pPr>
          </a:lstStyle>
          <a:p>
            <a:fld id="{346B0ACC-F146-4D1F-9A8B-F74D185A57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4964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880995" cy="489030"/>
          </a:xfrm>
          <a:prstGeom prst="rect">
            <a:avLst/>
          </a:prstGeom>
        </p:spPr>
        <p:txBody>
          <a:bodyPr vert="horz" lIns="92303" tIns="46151" rIns="92303" bIns="46151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65917" y="1"/>
            <a:ext cx="2880995" cy="489030"/>
          </a:xfrm>
          <a:prstGeom prst="rect">
            <a:avLst/>
          </a:prstGeom>
        </p:spPr>
        <p:txBody>
          <a:bodyPr vert="horz" lIns="92303" tIns="46151" rIns="92303" bIns="46151" rtlCol="0"/>
          <a:lstStyle>
            <a:lvl1pPr algn="r">
              <a:defRPr sz="1200"/>
            </a:lvl1pPr>
          </a:lstStyle>
          <a:p>
            <a:fld id="{15A96294-11B4-438E-909C-B5B594B39077}" type="datetimeFigureOut">
              <a:rPr lang="en-US" smtClean="0"/>
              <a:pPr/>
              <a:t>6/15/2015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76275" y="733425"/>
            <a:ext cx="5295900" cy="36671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303" tIns="46151" rIns="92303" bIns="4615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4845" y="4645779"/>
            <a:ext cx="5318760" cy="4401264"/>
          </a:xfrm>
          <a:prstGeom prst="rect">
            <a:avLst/>
          </a:prstGeom>
        </p:spPr>
        <p:txBody>
          <a:bodyPr vert="horz" lIns="92303" tIns="46151" rIns="92303" bIns="4615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289861"/>
            <a:ext cx="2880995" cy="489030"/>
          </a:xfrm>
          <a:prstGeom prst="rect">
            <a:avLst/>
          </a:prstGeom>
        </p:spPr>
        <p:txBody>
          <a:bodyPr vert="horz" lIns="92303" tIns="46151" rIns="92303" bIns="46151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65917" y="9289861"/>
            <a:ext cx="2880995" cy="489030"/>
          </a:xfrm>
          <a:prstGeom prst="rect">
            <a:avLst/>
          </a:prstGeom>
        </p:spPr>
        <p:txBody>
          <a:bodyPr vert="horz" lIns="92303" tIns="46151" rIns="92303" bIns="46151" rtlCol="0" anchor="b"/>
          <a:lstStyle>
            <a:lvl1pPr algn="r">
              <a:defRPr sz="1200"/>
            </a:lvl1pPr>
          </a:lstStyle>
          <a:p>
            <a:fld id="{F167FA2B-06D3-4ED4-8C88-6FD5D4B5C9A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894705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67FA2B-06D3-4ED4-8C88-6FD5D4B5C9A6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351915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906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70756" y="69756"/>
            <a:ext cx="9764486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403350" y="3200400"/>
            <a:ext cx="69342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6/15/2015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8176" y="1449304"/>
            <a:ext cx="9773332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8176" y="1396720"/>
            <a:ext cx="9773332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8176" y="2976649"/>
            <a:ext cx="9773332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95300" y="1505931"/>
            <a:ext cx="89154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42"/>
            <a:ext cx="217932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274641"/>
            <a:ext cx="602615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90600" y="1447800"/>
            <a:ext cx="84201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906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70756" y="69756"/>
            <a:ext cx="9764486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952501"/>
            <a:ext cx="84201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547938"/>
            <a:ext cx="84201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66775" y="6172200"/>
            <a:ext cx="4333875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75197" y="2376830"/>
            <a:ext cx="9764641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74909" y="2341476"/>
            <a:ext cx="976492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73999" y="2468880"/>
            <a:ext cx="9765839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8496" y="6208776"/>
            <a:ext cx="4953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90600" y="1447800"/>
            <a:ext cx="406146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5345113" y="1447800"/>
            <a:ext cx="406146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73050"/>
            <a:ext cx="84201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90600" y="1447800"/>
            <a:ext cx="404495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5365750" y="1447800"/>
            <a:ext cx="404495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90600" y="2247900"/>
            <a:ext cx="404495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5365750" y="2247900"/>
            <a:ext cx="404495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906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9342" y="69755"/>
            <a:ext cx="9764486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73050"/>
            <a:ext cx="84201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90600" y="1600200"/>
            <a:ext cx="206375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3219450" y="1600200"/>
            <a:ext cx="619125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4900550"/>
            <a:ext cx="79248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90600" y="5445825"/>
            <a:ext cx="79248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90600" y="6172200"/>
            <a:ext cx="421005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58496" y="6208776"/>
            <a:ext cx="4953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73999" y="4683555"/>
            <a:ext cx="975741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74218" y="4650475"/>
            <a:ext cx="9757192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74220" y="4773225"/>
            <a:ext cx="9757190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4001" y="66676"/>
            <a:ext cx="9752029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906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9342" y="69755"/>
            <a:ext cx="9764486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90600" y="274638"/>
            <a:ext cx="84201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90600" y="1447800"/>
            <a:ext cx="84201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686550" y="6191250"/>
            <a:ext cx="2682875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90600" y="6172200"/>
            <a:ext cx="42926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58496" y="6210300"/>
            <a:ext cx="4953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403350" y="3200400"/>
            <a:ext cx="6934200" cy="30480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Lecture: </a:t>
            </a:r>
          </a:p>
          <a:p>
            <a:r>
              <a:rPr lang="en-US" dirty="0" smtClean="0"/>
              <a:t>Reference: </a:t>
            </a:r>
            <a:r>
              <a:rPr lang="en-US" dirty="0" smtClean="0"/>
              <a:t>2.1, 2.2, 2.4, </a:t>
            </a:r>
            <a:r>
              <a:rPr lang="en-US" dirty="0" smtClean="0"/>
              <a:t>3.1-3.3, 4.2, 4.3, 5.1, 5.2</a:t>
            </a:r>
          </a:p>
          <a:p>
            <a:r>
              <a:rPr lang="en-US" dirty="0" smtClean="0"/>
              <a:t>Date:</a:t>
            </a:r>
          </a:p>
          <a:p>
            <a:r>
              <a:rPr lang="en-US" dirty="0" smtClean="0"/>
              <a:t>Prepared by:</a:t>
            </a:r>
          </a:p>
          <a:p>
            <a:r>
              <a:rPr lang="en-US" dirty="0" err="1" smtClean="0"/>
              <a:t>Johra</a:t>
            </a:r>
            <a:r>
              <a:rPr lang="en-US" dirty="0" smtClean="0"/>
              <a:t> Muhammad </a:t>
            </a:r>
            <a:r>
              <a:rPr lang="en-US" dirty="0" err="1" smtClean="0"/>
              <a:t>Moosa</a:t>
            </a:r>
            <a:endParaRPr lang="en-US" dirty="0" smtClean="0"/>
          </a:p>
          <a:p>
            <a:r>
              <a:rPr lang="en-US" dirty="0" smtClean="0"/>
              <a:t>Lecturer</a:t>
            </a:r>
          </a:p>
          <a:p>
            <a:r>
              <a:rPr lang="en-US" dirty="0" smtClean="0"/>
              <a:t>Department of Computer Science &amp; Engineering</a:t>
            </a:r>
          </a:p>
          <a:p>
            <a:r>
              <a:rPr lang="en-US" dirty="0" smtClean="0"/>
              <a:t>Bangladesh University of Engineering &amp; Technology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dirty="0" smtClean="0"/>
              <a:t>Class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Destructor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Complement of a constructor</a:t>
            </a:r>
          </a:p>
          <a:p>
            <a:r>
              <a:rPr lang="en-US" dirty="0" smtClean="0"/>
              <a:t>Function called automatically when the object is destroyed</a:t>
            </a:r>
          </a:p>
          <a:p>
            <a:pPr lvl="1"/>
            <a:r>
              <a:rPr lang="en-US" dirty="0" smtClean="0"/>
              <a:t>Local object destroyed when goes out of scope</a:t>
            </a:r>
          </a:p>
          <a:p>
            <a:pPr lvl="1"/>
            <a:r>
              <a:rPr lang="en-US" dirty="0" smtClean="0"/>
              <a:t>Global object destroyed when program ends</a:t>
            </a:r>
          </a:p>
          <a:p>
            <a:r>
              <a:rPr lang="en-US" dirty="0" smtClean="0"/>
              <a:t>Function name is the name of the function preceded by ~</a:t>
            </a:r>
          </a:p>
          <a:p>
            <a:r>
              <a:rPr lang="en-US" dirty="0" smtClean="0"/>
              <a:t>Can not take parameters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3092481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Destructor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90600" y="1447800"/>
            <a:ext cx="4061460" cy="495300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#include&lt;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iostream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using namespace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std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myclass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a;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public: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myclass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~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myclass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void show()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{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&lt;&lt;a&lt;&lt;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endl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};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 err="1">
                <a:latin typeface="Courier New" pitchFamily="49" charset="0"/>
                <a:cs typeface="Courier New" pitchFamily="49" charset="0"/>
              </a:rPr>
              <a:t>myclass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::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myclass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&lt;&lt;"In constructor\n";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a=10;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r>
              <a:rPr lang="en-US" dirty="0" err="1">
                <a:latin typeface="Courier New" pitchFamily="49" charset="0"/>
                <a:cs typeface="Courier New" pitchFamily="49" charset="0"/>
              </a:rPr>
              <a:t>myclass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::~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myclass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&lt;&lt;"In destructor\n";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main()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myclass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ob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ob.show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return 0;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848600" y="4800600"/>
            <a:ext cx="137345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Output</a:t>
            </a:r>
            <a:r>
              <a:rPr lang="en-US" dirty="0" smtClean="0"/>
              <a:t>:</a:t>
            </a:r>
          </a:p>
          <a:p>
            <a:r>
              <a:rPr lang="en-US" dirty="0"/>
              <a:t>In constructor</a:t>
            </a:r>
          </a:p>
          <a:p>
            <a:r>
              <a:rPr lang="en-US" dirty="0"/>
              <a:t>10</a:t>
            </a:r>
          </a:p>
          <a:p>
            <a:r>
              <a:rPr lang="en-US" dirty="0"/>
              <a:t>In </a:t>
            </a:r>
            <a:r>
              <a:rPr lang="en-US" dirty="0" smtClean="0"/>
              <a:t>destructor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6850751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Parameterized Constructor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#include&lt;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iostream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using namespace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std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myclass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a;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public: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myclass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x);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~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myclass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void show()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&lt;&lt;a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		&lt;&lt;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endl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};</a:t>
            </a:r>
          </a:p>
          <a:p>
            <a:pPr marL="0" indent="0">
              <a:buNone/>
            </a:pP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345112" y="1447800"/>
            <a:ext cx="4637087" cy="45720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err="1">
                <a:latin typeface="Courier New" pitchFamily="49" charset="0"/>
                <a:cs typeface="Courier New" pitchFamily="49" charset="0"/>
              </a:rPr>
              <a:t>myclass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::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myclass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x)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&lt;&lt;"In constructor\n";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a=x;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r>
              <a:rPr lang="en-US" dirty="0" err="1">
                <a:latin typeface="Courier New" pitchFamily="49" charset="0"/>
                <a:cs typeface="Courier New" pitchFamily="49" charset="0"/>
              </a:rPr>
              <a:t>myclass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::~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myclass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&lt;&lt;"In destructor\n";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main()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myclass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ob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(4);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ob.show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return 0;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164632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Parameterized Constructor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If default constructor is not available following statement will cause error</a:t>
            </a:r>
          </a:p>
          <a:p>
            <a:pPr lvl="1"/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myclass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ob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 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231080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 Pointers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#include&lt;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iostream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using namespace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std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myclass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a;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public: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myclass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x);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void show()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{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&lt;&lt;a&lt;&lt;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endl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};</a:t>
            </a:r>
          </a:p>
          <a:p>
            <a:pPr marL="0" indent="0">
              <a:buNone/>
            </a:pP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421313" y="1447800"/>
            <a:ext cx="4560887" cy="45720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err="1">
                <a:latin typeface="Courier New" pitchFamily="49" charset="0"/>
                <a:cs typeface="Courier New" pitchFamily="49" charset="0"/>
              </a:rPr>
              <a:t>myclass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::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myclass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x)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&lt;&lt;"In constructor\n";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a=x;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main()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myclass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ob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(41);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myclass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*p;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p=&amp;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ob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ob.show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p-&gt;show();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return 0;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821579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 Assignment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838200" y="1447800"/>
            <a:ext cx="4953000" cy="457200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#include&lt;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iostream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using namespace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std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myclass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a;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b;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public: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myclass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x,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y)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{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	a=x;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	b=y;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void show()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{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&lt;&lt;a&lt;&lt;" "&lt;&lt;b&lt;&lt;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endl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None/>
            </a:pP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2"/>
          </p:nvPr>
        </p:nvSpPr>
        <p:spPr>
          <a:xfrm>
            <a:off x="5996940" y="1447800"/>
            <a:ext cx="4061460" cy="457200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void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set_a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x)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{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a=x;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myclass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(){}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};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main()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myclass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ob1(4, 1), ob2;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ob2=ob1;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ob2.show();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ob2.set_a(5);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ob2.show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ob1.show();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return 0;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458200" y="5334000"/>
            <a:ext cx="96212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Output:</a:t>
            </a:r>
          </a:p>
          <a:p>
            <a:r>
              <a:rPr lang="en-US" dirty="0" smtClean="0"/>
              <a:t>4 </a:t>
            </a:r>
            <a:r>
              <a:rPr lang="en-US" dirty="0"/>
              <a:t>1</a:t>
            </a:r>
          </a:p>
          <a:p>
            <a:r>
              <a:rPr lang="en-US" dirty="0"/>
              <a:t>5 1</a:t>
            </a:r>
          </a:p>
          <a:p>
            <a:r>
              <a:rPr lang="en-US" dirty="0"/>
              <a:t>4 </a:t>
            </a:r>
            <a:r>
              <a:rPr lang="en-US" dirty="0" smtClean="0"/>
              <a:t>1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0064284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 Assignment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One object can be assigned to other if both are of same type</a:t>
            </a:r>
          </a:p>
          <a:p>
            <a:r>
              <a:rPr lang="en-US" dirty="0" smtClean="0"/>
              <a:t>Bitwise copy of members variables are done</a:t>
            </a:r>
          </a:p>
          <a:p>
            <a:r>
              <a:rPr lang="en-US" dirty="0" smtClean="0"/>
              <a:t>The two objects will remain completely separate</a:t>
            </a:r>
            <a:endParaRPr lang="en-US" dirty="0"/>
          </a:p>
          <a:p>
            <a:r>
              <a:rPr lang="en-US" dirty="0"/>
              <a:t>It is not sufficient that the object types are physically similar</a:t>
            </a:r>
          </a:p>
          <a:p>
            <a:r>
              <a:rPr lang="en-US" dirty="0" smtClean="0"/>
              <a:t>Type name should be similar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71304208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 Assignment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#include&lt;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iostream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using namespace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std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class myclass1 {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a;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b;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public: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void set(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x,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y)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{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	a=x;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	b=y;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};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class myclass2 {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a;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b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public: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void set(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x,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y)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{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	a=x;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	b=y;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};</a:t>
            </a:r>
          </a:p>
          <a:p>
            <a:pPr marL="0" indent="0">
              <a:buNone/>
            </a:pP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main()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myclass1 ob1;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myclass2 ob2;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ob2=ob1;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return 0;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6203288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Arrays of Objects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Objects can be arrayed</a:t>
            </a:r>
          </a:p>
          <a:p>
            <a:r>
              <a:rPr lang="en-US" dirty="0" smtClean="0"/>
              <a:t>Array objects can be initialized if constructor available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13428090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Arrays of Objects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447800"/>
            <a:ext cx="4267200" cy="457200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#include&lt;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iostream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using namespace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std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myclass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a;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b;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public: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void set(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x,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y)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{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	a=x;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	b=y;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800600" y="1447800"/>
            <a:ext cx="4953000" cy="457200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void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show()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{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&lt;&lt;a&lt;&lt;" "&lt;&lt;b&lt;&lt;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endl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}; 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main()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myclass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ob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[4];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i=0;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for(i=0; i&lt;4; i++)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ob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[i].set(i, i+1);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for(i=0; i&lt;4; i++)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ob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[i].show();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return 0;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33400" y="4752875"/>
            <a:ext cx="962123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Output:</a:t>
            </a:r>
          </a:p>
          <a:p>
            <a:r>
              <a:rPr lang="en-US" dirty="0"/>
              <a:t>0 1</a:t>
            </a:r>
          </a:p>
          <a:p>
            <a:r>
              <a:rPr lang="en-US" dirty="0"/>
              <a:t>1 2</a:t>
            </a:r>
          </a:p>
          <a:p>
            <a:r>
              <a:rPr lang="en-US" dirty="0"/>
              <a:t>2 3</a:t>
            </a:r>
          </a:p>
          <a:p>
            <a:r>
              <a:rPr lang="en-US" dirty="0"/>
              <a:t>3 </a:t>
            </a:r>
            <a:r>
              <a:rPr lang="en-US" dirty="0" smtClean="0"/>
              <a:t>4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2203201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/>
              <a:t>class</a:t>
            </a:r>
            <a:r>
              <a:rPr lang="en-US" dirty="0" smtClean="0"/>
              <a:t>: keyword</a:t>
            </a:r>
          </a:p>
          <a:p>
            <a:r>
              <a:rPr lang="en-US" dirty="0" smtClean="0"/>
              <a:t>Declaration similar to structure</a:t>
            </a:r>
          </a:p>
          <a:p>
            <a:r>
              <a:rPr lang="en-US" dirty="0" smtClean="0"/>
              <a:t>General form</a:t>
            </a:r>
          </a:p>
          <a:p>
            <a:pPr marL="0" indent="0">
              <a:buNone/>
            </a:pPr>
            <a:r>
              <a:rPr lang="en-US" dirty="0" smtClean="0"/>
              <a:t>class class-name {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//private function and variables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public: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//public function and variables</a:t>
            </a:r>
          </a:p>
          <a:p>
            <a:pPr marL="0" indent="0">
              <a:buNone/>
            </a:pPr>
            <a:r>
              <a:rPr lang="en-US" dirty="0" smtClean="0"/>
              <a:t>} object-list;</a:t>
            </a:r>
          </a:p>
          <a:p>
            <a:r>
              <a:rPr lang="en-US" i="1" dirty="0" smtClean="0"/>
              <a:t>object-list</a:t>
            </a:r>
            <a:r>
              <a:rPr lang="en-US" dirty="0" smtClean="0"/>
              <a:t> is optional</a:t>
            </a:r>
          </a:p>
          <a:p>
            <a:r>
              <a:rPr lang="en-US" dirty="0" smtClean="0"/>
              <a:t>Member: functions and variables declared inside a class</a:t>
            </a:r>
          </a:p>
          <a:p>
            <a:r>
              <a:rPr lang="en-US" dirty="0" smtClean="0"/>
              <a:t>By default members are private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6309552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Arrays of Objects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#include&lt;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iostream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using namespace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std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myclass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a;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public: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myclass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x)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{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	a=x;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void show()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{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&lt;&lt;a&lt;&lt;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endl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};</a:t>
            </a:r>
          </a:p>
          <a:p>
            <a:pPr marL="0" indent="0">
              <a:buNone/>
            </a:pP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345112" y="1447800"/>
            <a:ext cx="4332287" cy="45720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main()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myclass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ob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[4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]={ 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myclass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(1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),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myclass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(2), 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myclass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(3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),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myclass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(4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};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i=0;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for(i=0; i&lt;4; i++)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ob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[i].show();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return 0;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848600" y="4572000"/>
            <a:ext cx="962123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Output:</a:t>
            </a:r>
          </a:p>
          <a:p>
            <a:r>
              <a:rPr lang="en-US" dirty="0" smtClean="0"/>
              <a:t>1</a:t>
            </a:r>
            <a:endParaRPr lang="en-US" dirty="0"/>
          </a:p>
          <a:p>
            <a:r>
              <a:rPr lang="en-US" dirty="0" smtClean="0"/>
              <a:t>2</a:t>
            </a:r>
            <a:endParaRPr lang="en-US" dirty="0"/>
          </a:p>
          <a:p>
            <a:r>
              <a:rPr lang="en-US" dirty="0" smtClean="0"/>
              <a:t>3</a:t>
            </a:r>
            <a:endParaRPr lang="en-US" dirty="0"/>
          </a:p>
          <a:p>
            <a:r>
              <a:rPr lang="en-US" dirty="0" smtClean="0"/>
              <a:t>4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70350489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Arrays of Objects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447800"/>
            <a:ext cx="4267200" cy="45720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#include&lt;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iostream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using namespace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std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myclass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a;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public: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myclass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x)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{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	a=x;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void show()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{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&lt;&lt;a&lt;&lt;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endl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};</a:t>
            </a:r>
          </a:p>
          <a:p>
            <a:pPr marL="0" indent="0">
              <a:buNone/>
            </a:pP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326340" y="1447800"/>
            <a:ext cx="5655860" cy="45720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main()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myclass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ob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[4]={-1,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, -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3, 4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};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i=0;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for(i=0; i&lt;4; i++)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ob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[i].show();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return 0;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848600" y="4572000"/>
            <a:ext cx="962123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Output:</a:t>
            </a:r>
          </a:p>
          <a:p>
            <a:r>
              <a:rPr lang="en-US" dirty="0"/>
              <a:t>-1</a:t>
            </a:r>
          </a:p>
          <a:p>
            <a:r>
              <a:rPr lang="en-US" dirty="0" smtClean="0"/>
              <a:t>2</a:t>
            </a:r>
            <a:endParaRPr lang="en-US" dirty="0"/>
          </a:p>
          <a:p>
            <a:r>
              <a:rPr lang="en-US" dirty="0"/>
              <a:t>-3</a:t>
            </a:r>
          </a:p>
          <a:p>
            <a:r>
              <a:rPr lang="en-US" dirty="0" smtClean="0"/>
              <a:t>4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17429569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Arrays of Objects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838200" y="1447800"/>
            <a:ext cx="4724400" cy="457200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#include&lt;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iostream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using namespace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std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myclass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a;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b;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public: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myclass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x,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y)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{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	a=x;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	b=y;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};</a:t>
            </a:r>
          </a:p>
          <a:p>
            <a:pPr marL="0" indent="0">
              <a:buNone/>
            </a:pP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486401" y="1447800"/>
            <a:ext cx="4419599" cy="457200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main()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myclass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ob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[4]={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myclass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(1, 3),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myclass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(2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, 4),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myclass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(3, 5),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myclass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(4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, 8)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};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return 0;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8921092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 Pointer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When an object pointer is incremented it points to the next object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99611910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 Pointer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447800"/>
            <a:ext cx="4724400" cy="4724400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#include&lt;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iostream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using namespace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std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myclass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a;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b;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public: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myclass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x,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y)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{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	a=x;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	b=y;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void show()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{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&lt;&lt;a&lt;&lt;" "&lt;&lt;b&lt;&lt;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endl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};</a:t>
            </a:r>
          </a:p>
          <a:p>
            <a:pPr marL="0" indent="0">
              <a:buNone/>
            </a:pP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953000" y="1447800"/>
            <a:ext cx="5029200" cy="4724400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main()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myclass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ob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[4]={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myclass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(1,3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),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myclass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(2,4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),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myclass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(3,5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),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myclass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(4,8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};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i;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myclass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*p;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p=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ob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for(i=0; i&lt;4; i++)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{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	p-&gt;show();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	p++;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return 0;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686800" y="4876800"/>
            <a:ext cx="962123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Output:</a:t>
            </a:r>
          </a:p>
          <a:p>
            <a:r>
              <a:rPr lang="en-US" dirty="0" smtClean="0"/>
              <a:t>1 </a:t>
            </a:r>
            <a:r>
              <a:rPr lang="en-US" dirty="0"/>
              <a:t>3</a:t>
            </a:r>
          </a:p>
          <a:p>
            <a:r>
              <a:rPr lang="en-US" dirty="0"/>
              <a:t>2 4</a:t>
            </a:r>
          </a:p>
          <a:p>
            <a:r>
              <a:rPr lang="en-US" dirty="0"/>
              <a:t>3 5</a:t>
            </a:r>
          </a:p>
          <a:p>
            <a:r>
              <a:rPr lang="en-US" dirty="0"/>
              <a:t>4 </a:t>
            </a:r>
            <a:r>
              <a:rPr lang="en-US" dirty="0" smtClean="0"/>
              <a:t>8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30308774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THIS Pointer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 special pointer</a:t>
            </a:r>
          </a:p>
          <a:p>
            <a:r>
              <a:rPr lang="en-US" dirty="0" smtClean="0"/>
              <a:t>Automatically passed to any member function when it is called</a:t>
            </a:r>
          </a:p>
          <a:p>
            <a:r>
              <a:rPr lang="en-US" dirty="0" smtClean="0"/>
              <a:t>Pointer to the object that generates the call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98305161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THIS Pointer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447800"/>
            <a:ext cx="5029200" cy="4572000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#include&lt;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iostream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using namespace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std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myclass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a;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b;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public: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myclass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a,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b)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{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	this-&gt;a=a;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	this-&gt;b=b;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void show()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{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&lt;&lt;this-&gt;a&lt;&lt;"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"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&lt;&lt;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this-&gt;b&lt;&lt;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endl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};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029200" y="1447800"/>
            <a:ext cx="5018088" cy="4572000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main()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myclass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ob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[4]={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myclass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(1,3),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myclass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(2,4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),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myclass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(3,5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),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myclass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(4,8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};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i;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myclass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*p;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p=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ob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for(i=0; i&lt;4; i++)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{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	p-&gt;show();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	p++;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return 0;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686800" y="4876800"/>
            <a:ext cx="962123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Output:</a:t>
            </a:r>
          </a:p>
          <a:p>
            <a:r>
              <a:rPr lang="en-US" dirty="0" smtClean="0"/>
              <a:t>1 </a:t>
            </a:r>
            <a:r>
              <a:rPr lang="en-US" dirty="0"/>
              <a:t>3</a:t>
            </a:r>
          </a:p>
          <a:p>
            <a:r>
              <a:rPr lang="en-US" dirty="0"/>
              <a:t>2 4</a:t>
            </a:r>
          </a:p>
          <a:p>
            <a:r>
              <a:rPr lang="en-US" dirty="0"/>
              <a:t>3 5</a:t>
            </a:r>
          </a:p>
          <a:p>
            <a:r>
              <a:rPr lang="en-US" dirty="0"/>
              <a:t>4 </a:t>
            </a:r>
            <a:r>
              <a:rPr lang="en-US" dirty="0" smtClean="0"/>
              <a:t>8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91555243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Object </a:t>
            </a:r>
            <a:r>
              <a:rPr lang="en-US" dirty="0"/>
              <a:t>as parameter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447800"/>
            <a:ext cx="6172200" cy="457200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#include&lt;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iostream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using namespace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std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myclass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a;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public: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myclass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a)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{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	this-&gt;a=a;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&lt;&lt;"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Constructing"&lt;&lt;a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		&lt;&lt;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endl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~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myclass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{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&lt;&lt;"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Destructing"&lt;&lt;a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		&lt;&lt;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endl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573712" y="1447800"/>
            <a:ext cx="4332288" cy="457200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id()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{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	return a;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};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void f(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myclass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o)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&lt;&lt;"Received "&lt;&lt;o.id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	&lt;&lt;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endl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main()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myclass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ob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(1);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f(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ob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return 0;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153400" y="5105400"/>
            <a:ext cx="1437573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Output:</a:t>
            </a:r>
          </a:p>
          <a:p>
            <a:r>
              <a:rPr lang="en-US" dirty="0" smtClean="0"/>
              <a:t>Constructing </a:t>
            </a:r>
            <a:r>
              <a:rPr lang="en-US" dirty="0"/>
              <a:t>1</a:t>
            </a:r>
          </a:p>
          <a:p>
            <a:r>
              <a:rPr lang="en-US" dirty="0"/>
              <a:t>Received </a:t>
            </a:r>
            <a:r>
              <a:rPr lang="en-US" dirty="0" smtClean="0"/>
              <a:t>1</a:t>
            </a:r>
          </a:p>
          <a:p>
            <a:r>
              <a:rPr lang="en-US" dirty="0" smtClean="0"/>
              <a:t>Destructing </a:t>
            </a:r>
            <a:r>
              <a:rPr lang="en-US" dirty="0"/>
              <a:t>1</a:t>
            </a:r>
          </a:p>
          <a:p>
            <a:r>
              <a:rPr lang="en-US" dirty="0"/>
              <a:t>Destructing </a:t>
            </a:r>
            <a:r>
              <a:rPr lang="en-US" dirty="0" smtClean="0"/>
              <a:t>1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74355498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 as parameter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Parameter object is passed by value</a:t>
            </a:r>
          </a:p>
          <a:p>
            <a:r>
              <a:rPr lang="en-US" dirty="0" smtClean="0"/>
              <a:t>Bitwise copy of the argument made</a:t>
            </a:r>
          </a:p>
          <a:p>
            <a:r>
              <a:rPr lang="en-US" dirty="0" smtClean="0"/>
              <a:t>When copy of a object made constructor is not called (like assignment)</a:t>
            </a:r>
          </a:p>
          <a:p>
            <a:r>
              <a:rPr lang="en-US" dirty="0" smtClean="0"/>
              <a:t>When the function terminates the copy is destroyed</a:t>
            </a:r>
          </a:p>
          <a:p>
            <a:r>
              <a:rPr lang="en-US" dirty="0" smtClean="0"/>
              <a:t>When the copy is destroyed the destructor is called</a:t>
            </a:r>
          </a:p>
          <a:p>
            <a:r>
              <a:rPr lang="en-US" dirty="0" smtClean="0"/>
              <a:t>Changes to the object inside function do not effect the object</a:t>
            </a:r>
          </a:p>
          <a:p>
            <a:r>
              <a:rPr lang="en-US" dirty="0" smtClean="0"/>
              <a:t>Address of the object can be passed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55858183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Object pointer </a:t>
            </a:r>
            <a:r>
              <a:rPr lang="en-US" dirty="0"/>
              <a:t>as parameter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447800"/>
            <a:ext cx="6172200" cy="457200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#include&lt;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iostream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using namespace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std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myclass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a;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public: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myclass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a)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{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	this-&gt;a=a;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&lt;&lt;"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Constructing"&lt;&lt;a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		&lt;&lt;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endl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~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myclass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{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&lt;&lt;"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Destructing"&lt;&lt;a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		&lt;&lt;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endl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573712" y="1447800"/>
            <a:ext cx="4332288" cy="457200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void id(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a)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{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	 this-&gt;a=a; 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};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void f(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myclass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o)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o.id(5);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main()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myclass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ob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(1);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f(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ob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return 0;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305800" y="5181600"/>
            <a:ext cx="143757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Output:</a:t>
            </a:r>
          </a:p>
          <a:p>
            <a:r>
              <a:rPr lang="en-US" dirty="0"/>
              <a:t>Constructing 1</a:t>
            </a:r>
          </a:p>
          <a:p>
            <a:r>
              <a:rPr lang="en-US" dirty="0"/>
              <a:t>Destructing </a:t>
            </a:r>
            <a:r>
              <a:rPr lang="en-US" dirty="0" smtClean="0"/>
              <a:t>5</a:t>
            </a:r>
            <a:endParaRPr lang="en-US" dirty="0"/>
          </a:p>
          <a:p>
            <a:r>
              <a:rPr lang="en-US" dirty="0"/>
              <a:t>Destructing </a:t>
            </a:r>
            <a:r>
              <a:rPr lang="en-US" dirty="0" smtClean="0"/>
              <a:t>1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5296698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&amp; Object Declaration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Class Declaration:</a:t>
            </a:r>
          </a:p>
          <a:p>
            <a:pPr lvl="1"/>
            <a:r>
              <a:rPr lang="en-US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myclass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320040" lvl="1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a;</a:t>
            </a:r>
          </a:p>
          <a:p>
            <a:pPr marL="320040" lvl="1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};</a:t>
            </a:r>
          </a:p>
          <a:p>
            <a:pPr lvl="1"/>
            <a:r>
              <a:rPr lang="en-US" dirty="0" smtClean="0"/>
              <a:t>Defines new type, no storage created</a:t>
            </a:r>
          </a:p>
          <a:p>
            <a:r>
              <a:rPr lang="en-US" dirty="0" smtClean="0"/>
              <a:t>Object declaration:</a:t>
            </a:r>
          </a:p>
          <a:p>
            <a:pPr lvl="1"/>
            <a:r>
              <a:rPr lang="en-US" dirty="0" err="1" smtClean="0"/>
              <a:t>myclass</a:t>
            </a:r>
            <a:r>
              <a:rPr lang="en-US" dirty="0" smtClean="0"/>
              <a:t> ob1, ob2;</a:t>
            </a:r>
          </a:p>
          <a:p>
            <a:pPr lvl="1"/>
            <a:r>
              <a:rPr lang="en-US" dirty="0" smtClean="0"/>
              <a:t>Storage created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1334454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Object pointer </a:t>
            </a:r>
            <a:r>
              <a:rPr lang="en-US" dirty="0"/>
              <a:t>as parameter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447800"/>
            <a:ext cx="6172200" cy="457200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#include&lt;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iostream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using namespace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std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myclass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a;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public: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myclass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a)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{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	this-&gt;a=a;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&lt;&lt;"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Constructing"&lt;&lt;a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		&lt;&lt;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endl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~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myclass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{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&lt;&lt;"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Destructing"&lt;&lt;a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		&lt;&lt;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endl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573712" y="1447800"/>
            <a:ext cx="4332288" cy="457200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void id(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a)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{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	 this-&gt;a=a; 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};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void f(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myclass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*o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o-&gt;id(5);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main()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myclass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ob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(1);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(&amp;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ob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return 0;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001000" y="5410200"/>
            <a:ext cx="143757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Output:</a:t>
            </a:r>
          </a:p>
          <a:p>
            <a:r>
              <a:rPr lang="en-US" dirty="0"/>
              <a:t>Constructing </a:t>
            </a:r>
            <a:r>
              <a:rPr lang="en-US" dirty="0" smtClean="0"/>
              <a:t>1</a:t>
            </a:r>
            <a:endParaRPr lang="en-US" dirty="0"/>
          </a:p>
          <a:p>
            <a:r>
              <a:rPr lang="en-US" dirty="0"/>
              <a:t>Destructing </a:t>
            </a:r>
            <a:r>
              <a:rPr lang="en-US" dirty="0" smtClean="0"/>
              <a:t>5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03107819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Returning Object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Can be returned using normal </a:t>
            </a:r>
            <a:r>
              <a:rPr lang="en-US" b="1" dirty="0" smtClean="0"/>
              <a:t>return </a:t>
            </a:r>
            <a:r>
              <a:rPr lang="en-US" dirty="0" smtClean="0"/>
              <a:t>statement</a:t>
            </a:r>
          </a:p>
          <a:p>
            <a:r>
              <a:rPr lang="en-US" dirty="0" smtClean="0"/>
              <a:t>When an object is returned from a function a temporary object is created automatically  which holds the return value</a:t>
            </a:r>
          </a:p>
          <a:p>
            <a:r>
              <a:rPr lang="en-US" dirty="0" smtClean="0"/>
              <a:t>After the value has been returned the object is destroyed</a:t>
            </a:r>
          </a:p>
          <a:p>
            <a:r>
              <a:rPr lang="en-US" dirty="0" smtClean="0"/>
              <a:t>Careful if the object contains destructor function which frees memory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04928170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Returning Object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6200" y="1447800"/>
            <a:ext cx="6172200" cy="518160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#include&lt;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iostream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using namespace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std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myclass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a;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public: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myclass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{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&lt;&lt;"Constructing\n";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~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myclass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{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&lt;&lt;"Destructing "&lt;&lt;a&lt;&lt;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endl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void seta(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a)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{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	 this-&gt;a=a; 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};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943600" y="1447800"/>
            <a:ext cx="3798887" cy="518160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myclass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f()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x;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cin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&gt;&gt;x;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myclass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o;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o.seta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(x);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return o;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main()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myclass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ob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ob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=f();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0;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458200" y="4343400"/>
            <a:ext cx="1330172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Output:</a:t>
            </a:r>
          </a:p>
          <a:p>
            <a:r>
              <a:rPr lang="en-US" dirty="0"/>
              <a:t>Constructing</a:t>
            </a:r>
          </a:p>
          <a:p>
            <a:r>
              <a:rPr lang="en-US" dirty="0"/>
              <a:t>3</a:t>
            </a:r>
          </a:p>
          <a:p>
            <a:r>
              <a:rPr lang="en-US" dirty="0"/>
              <a:t>Constructing</a:t>
            </a:r>
          </a:p>
          <a:p>
            <a:r>
              <a:rPr lang="en-US" dirty="0"/>
              <a:t>Destructing 3</a:t>
            </a:r>
          </a:p>
          <a:p>
            <a:r>
              <a:rPr lang="en-US" dirty="0"/>
              <a:t>Destructing </a:t>
            </a:r>
            <a:r>
              <a:rPr lang="en-US" dirty="0" smtClean="0"/>
              <a:t>3</a:t>
            </a:r>
            <a:endParaRPr lang="en-US" dirty="0"/>
          </a:p>
          <a:p>
            <a:r>
              <a:rPr lang="en-US" dirty="0"/>
              <a:t>Destructing </a:t>
            </a:r>
            <a:r>
              <a:rPr lang="en-US" dirty="0" smtClean="0"/>
              <a:t>3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54943560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Returning Object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6200" y="1447800"/>
            <a:ext cx="6172200" cy="5181600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#include&lt;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iostream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using namespace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std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myclass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*a;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public: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myclass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{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&lt;&lt;"Constructing\n";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~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myclass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{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	if(a)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		delete a;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&lt;&lt;"Destructing "&lt;&lt;a&lt;&lt;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endl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void seta(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a)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{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	 this-&gt;a=new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(a); 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};</a:t>
            </a:r>
          </a:p>
          <a:p>
            <a:pPr marL="0" indent="0">
              <a:buNone/>
            </a:pP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943600" y="1447800"/>
            <a:ext cx="3798887" cy="5181600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 err="1">
                <a:latin typeface="Courier New" pitchFamily="49" charset="0"/>
                <a:cs typeface="Courier New" pitchFamily="49" charset="0"/>
              </a:rPr>
              <a:t>myclass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f()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x;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cin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&gt;&gt;x;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myclass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o;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o.seta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(x);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return o;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main()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myclass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ob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ob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=f();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return 0;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705600" y="5029200"/>
            <a:ext cx="2460738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Output:</a:t>
            </a:r>
          </a:p>
          <a:p>
            <a:r>
              <a:rPr lang="en-US" dirty="0"/>
              <a:t>Constructing</a:t>
            </a:r>
          </a:p>
          <a:p>
            <a:r>
              <a:rPr lang="en-US" dirty="0" smtClean="0"/>
              <a:t>0 //input</a:t>
            </a:r>
            <a:endParaRPr lang="en-US" dirty="0"/>
          </a:p>
          <a:p>
            <a:r>
              <a:rPr lang="en-US" dirty="0"/>
              <a:t>Constructing</a:t>
            </a:r>
          </a:p>
          <a:p>
            <a:r>
              <a:rPr lang="en-US" dirty="0" smtClean="0"/>
              <a:t>Destructing 00491D20</a:t>
            </a:r>
          </a:p>
          <a:p>
            <a:r>
              <a:rPr lang="en-US" b="1" dirty="0" smtClean="0"/>
              <a:t>The program will crash</a:t>
            </a:r>
            <a:endParaRPr lang="en-US" b="1" dirty="0"/>
          </a:p>
        </p:txBody>
      </p:sp>
    </p:spTree>
    <p:extLst>
      <p:ext uri="{BB962C8B-B14F-4D97-AF65-F5344CB8AC3E}">
        <p14:creationId xmlns="" xmlns:p14="http://schemas.microsoft.com/office/powerpoint/2010/main" val="157146985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Copy Constructor (sec 5.2)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Private Member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#include&lt;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iostream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using namespace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std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myclass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a;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};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main()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myclass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ob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ob.a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=5;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return 0;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en-US" dirty="0" smtClean="0"/>
              <a:t>Error: cannot access private member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9689545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Public Member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90600" y="1447800"/>
            <a:ext cx="4061460" cy="4800600"/>
          </a:xfrm>
        </p:spPr>
        <p:txBody>
          <a:bodyPr>
            <a:normAutofit fontScale="70000" lnSpcReduction="20000"/>
          </a:bodyPr>
          <a:lstStyle/>
          <a:p>
            <a:r>
              <a:rPr lang="en-US" b="1" dirty="0" smtClean="0"/>
              <a:t>public</a:t>
            </a:r>
            <a:r>
              <a:rPr lang="en-US" dirty="0"/>
              <a:t> </a:t>
            </a:r>
            <a:r>
              <a:rPr lang="en-US" dirty="0" smtClean="0"/>
              <a:t>keyword used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#include&lt;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iostream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using namespace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std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myclass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a;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public: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void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set_a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num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get_a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};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05400" y="1447800"/>
            <a:ext cx="4301173" cy="48768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myclass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::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set_a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num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a=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num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myclass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::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get_a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return a;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main()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myclass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ob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ob.set_a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(5);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&lt;&lt;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ob.get_a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()&lt;&lt;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endl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return 0;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725679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Public &amp; Private Member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447800"/>
            <a:ext cx="4518660" cy="4800600"/>
          </a:xfrm>
        </p:spPr>
        <p:txBody>
          <a:bodyPr>
            <a:normAutofit fontScale="70000" lnSpcReduction="20000"/>
          </a:bodyPr>
          <a:lstStyle/>
          <a:p>
            <a:r>
              <a:rPr lang="en-US" b="1" dirty="0" smtClean="0"/>
              <a:t>public</a:t>
            </a:r>
            <a:r>
              <a:rPr lang="en-US" dirty="0"/>
              <a:t> </a:t>
            </a:r>
            <a:r>
              <a:rPr lang="en-US" dirty="0" smtClean="0"/>
              <a:t>keyword used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#include&lt;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iostream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using namespace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std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myclass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private: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a;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public: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void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set_a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num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get_a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};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953000" y="1447800"/>
            <a:ext cx="4453573" cy="48768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myclass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::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set_a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num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a=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num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myclass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::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get_a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return a;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main()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myclass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ob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ob.set_a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(5);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&lt;&lt;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ob.get_a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()&lt;&lt;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endl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return 0;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294476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Member Function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General form:</a:t>
            </a:r>
          </a:p>
          <a:p>
            <a:pPr marL="0" indent="0">
              <a:buNone/>
            </a:pPr>
            <a:r>
              <a:rPr lang="en-US" dirty="0" smtClean="0"/>
              <a:t>ret-type class-name::</a:t>
            </a:r>
            <a:r>
              <a:rPr lang="en-US" dirty="0" err="1" smtClean="0"/>
              <a:t>func</a:t>
            </a:r>
            <a:r>
              <a:rPr lang="en-US" dirty="0" smtClean="0"/>
              <a:t>-name(parameter-list)</a:t>
            </a:r>
          </a:p>
          <a:p>
            <a:pPr marL="0" indent="0">
              <a:buNone/>
            </a:pPr>
            <a:r>
              <a:rPr lang="en-US" dirty="0" smtClean="0"/>
              <a:t>{</a:t>
            </a:r>
          </a:p>
          <a:p>
            <a:pPr marL="0" indent="0">
              <a:buNone/>
            </a:pPr>
            <a:r>
              <a:rPr lang="en-US" dirty="0" smtClean="0"/>
              <a:t>//function body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</p:txBody>
      </p:sp>
    </p:spTree>
    <p:extLst>
      <p:ext uri="{BB962C8B-B14F-4D97-AF65-F5344CB8AC3E}">
        <p14:creationId xmlns="" xmlns:p14="http://schemas.microsoft.com/office/powerpoint/2010/main" val="25855096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Constructor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Function called automatically each time a object is created</a:t>
            </a:r>
          </a:p>
          <a:p>
            <a:pPr lvl="1"/>
            <a:r>
              <a:rPr lang="en-US" dirty="0" smtClean="0"/>
              <a:t>Object created when the declaration statement for the object is executed</a:t>
            </a:r>
          </a:p>
          <a:p>
            <a:r>
              <a:rPr lang="en-US" dirty="0" smtClean="0"/>
              <a:t>Can be used for initialization</a:t>
            </a:r>
          </a:p>
          <a:p>
            <a:r>
              <a:rPr lang="en-US" dirty="0" smtClean="0"/>
              <a:t>Has the same name as the class name</a:t>
            </a:r>
          </a:p>
          <a:p>
            <a:r>
              <a:rPr lang="en-US" dirty="0" smtClean="0"/>
              <a:t>Has no return type</a:t>
            </a:r>
          </a:p>
          <a:p>
            <a:pPr lvl="1"/>
            <a:r>
              <a:rPr lang="en-US" dirty="0" smtClean="0"/>
              <a:t>Illegal to have return type</a:t>
            </a:r>
          </a:p>
          <a:p>
            <a:r>
              <a:rPr lang="en-US" dirty="0" smtClean="0"/>
              <a:t>Default constructor</a:t>
            </a:r>
          </a:p>
        </p:txBody>
      </p:sp>
    </p:spTree>
    <p:extLst>
      <p:ext uri="{BB962C8B-B14F-4D97-AF65-F5344CB8AC3E}">
        <p14:creationId xmlns="" xmlns:p14="http://schemas.microsoft.com/office/powerpoint/2010/main" val="2336846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Constructor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447800"/>
            <a:ext cx="4061460" cy="45720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#include&lt;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iostream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using namespace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std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myclass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a;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public: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myclass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void show()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{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&lt;&lt;a&lt;&lt;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endl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};</a:t>
            </a:r>
          </a:p>
          <a:p>
            <a:pPr marL="0" indent="0">
              <a:buNone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191000" y="1447800"/>
            <a:ext cx="6324600" cy="45720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err="1">
                <a:latin typeface="Courier New" pitchFamily="49" charset="0"/>
                <a:cs typeface="Courier New" pitchFamily="49" charset="0"/>
              </a:rPr>
              <a:t>myclass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::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myclass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&lt;&lt;"In constructor\n";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a=10;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main()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myclass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ob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ob.show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return 0;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001000" y="3200400"/>
            <a:ext cx="137345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Output</a:t>
            </a:r>
            <a:r>
              <a:rPr lang="en-US" dirty="0" smtClean="0"/>
              <a:t>:</a:t>
            </a:r>
          </a:p>
          <a:p>
            <a:r>
              <a:rPr lang="en-US" dirty="0" smtClean="0"/>
              <a:t>In </a:t>
            </a:r>
            <a:r>
              <a:rPr lang="en-US" dirty="0"/>
              <a:t>constructor</a:t>
            </a:r>
          </a:p>
          <a:p>
            <a:r>
              <a:rPr lang="en-US" dirty="0" smtClean="0"/>
              <a:t>10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37588336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11374</TotalTime>
  <Words>833</Words>
  <Application>Microsoft Office PowerPoint</Application>
  <PresentationFormat>A4 Paper (210x297 mm)</PresentationFormat>
  <Paragraphs>710</Paragraphs>
  <Slides>34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Equity</vt:lpstr>
      <vt:lpstr>Class</vt:lpstr>
      <vt:lpstr>Class  </vt:lpstr>
      <vt:lpstr>Class &amp; Object Declaration</vt:lpstr>
      <vt:lpstr>Private Member</vt:lpstr>
      <vt:lpstr>Public Member</vt:lpstr>
      <vt:lpstr>Public &amp; Private Member</vt:lpstr>
      <vt:lpstr>Member Function</vt:lpstr>
      <vt:lpstr>Constructor</vt:lpstr>
      <vt:lpstr>Constructor</vt:lpstr>
      <vt:lpstr>Destructor</vt:lpstr>
      <vt:lpstr>Destructor</vt:lpstr>
      <vt:lpstr>Parameterized Constructor</vt:lpstr>
      <vt:lpstr>Parameterized Constructor</vt:lpstr>
      <vt:lpstr>Object Pointers</vt:lpstr>
      <vt:lpstr>Object Assignment</vt:lpstr>
      <vt:lpstr>Object Assignment</vt:lpstr>
      <vt:lpstr>Object Assignment</vt:lpstr>
      <vt:lpstr>Arrays of Objects</vt:lpstr>
      <vt:lpstr>Arrays of Objects</vt:lpstr>
      <vt:lpstr>Arrays of Objects</vt:lpstr>
      <vt:lpstr>Arrays of Objects</vt:lpstr>
      <vt:lpstr>Arrays of Objects</vt:lpstr>
      <vt:lpstr>Object Pointer</vt:lpstr>
      <vt:lpstr>Object Pointer</vt:lpstr>
      <vt:lpstr>THIS Pointer</vt:lpstr>
      <vt:lpstr>THIS Pointer</vt:lpstr>
      <vt:lpstr>Object as parameter</vt:lpstr>
      <vt:lpstr>Object as parameter</vt:lpstr>
      <vt:lpstr>Object pointer as parameter</vt:lpstr>
      <vt:lpstr>Object pointer as parameter</vt:lpstr>
      <vt:lpstr>Returning Object</vt:lpstr>
      <vt:lpstr>Returning Object</vt:lpstr>
      <vt:lpstr>Returning Object</vt:lpstr>
      <vt:lpstr>Copy Constructor (sec 5.2)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Tanaeem</dc:creator>
  <cp:lastModifiedBy>Tanaeem</cp:lastModifiedBy>
  <cp:revision>1079</cp:revision>
  <dcterms:created xsi:type="dcterms:W3CDTF">2006-08-16T00:00:00Z</dcterms:created>
  <dcterms:modified xsi:type="dcterms:W3CDTF">2015-06-15T16:52:20Z</dcterms:modified>
</cp:coreProperties>
</file>