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handoutMasterIdLst>
    <p:handoutMasterId r:id="rId22"/>
  </p:handoutMasterIdLst>
  <p:sldIdLst>
    <p:sldId id="256" r:id="rId2"/>
    <p:sldId id="302" r:id="rId3"/>
    <p:sldId id="307" r:id="rId4"/>
    <p:sldId id="308" r:id="rId5"/>
    <p:sldId id="309" r:id="rId6"/>
    <p:sldId id="312" r:id="rId7"/>
    <p:sldId id="310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11" r:id="rId16"/>
    <p:sldId id="313" r:id="rId17"/>
    <p:sldId id="315" r:id="rId18"/>
    <p:sldId id="316" r:id="rId19"/>
    <p:sldId id="314" r:id="rId20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348" y="-5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6/15/2015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048000"/>
          </a:xfrm>
        </p:spPr>
        <p:txBody>
          <a:bodyPr>
            <a:normAutofit/>
          </a:bodyPr>
          <a:lstStyle/>
          <a:p>
            <a:r>
              <a:rPr lang="en-US" dirty="0" smtClean="0"/>
              <a:t>Prepared by:</a:t>
            </a:r>
          </a:p>
          <a:p>
            <a:r>
              <a:rPr lang="en-US" dirty="0" err="1" smtClean="0"/>
              <a:t>Johra</a:t>
            </a:r>
            <a:r>
              <a:rPr lang="en-US" dirty="0" smtClean="0"/>
              <a:t> Muhammad </a:t>
            </a:r>
            <a:r>
              <a:rPr lang="en-US" dirty="0" err="1" smtClean="0"/>
              <a:t>Moosa</a:t>
            </a:r>
            <a:endParaRPr lang="en-US" dirty="0" smtClean="0"/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Department of Computer Science &amp; Engineering</a:t>
            </a:r>
          </a:p>
          <a:p>
            <a:r>
              <a:rPr lang="en-US" dirty="0" smtClean="0"/>
              <a:t>Bangladesh University of Engineering &amp; Technology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Self Study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Operator (OR)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209800" y="2286000"/>
          <a:ext cx="380042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76220"/>
                <a:gridCol w="25146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| 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Operator (OR)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209800" y="2286000"/>
          <a:ext cx="380042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76220"/>
                <a:gridCol w="25146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^ 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# include&lt;</a:t>
            </a:r>
            <a:r>
              <a:rPr lang="en-US" dirty="0" err="1" smtClean="0"/>
              <a:t>conio.h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main(void)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	char </a:t>
            </a:r>
            <a:r>
              <a:rPr lang="en-US" dirty="0" err="1" smtClean="0"/>
              <a:t>ch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ch</a:t>
            </a:r>
            <a:r>
              <a:rPr lang="en-US" dirty="0" smtClean="0"/>
              <a:t>=</a:t>
            </a:r>
            <a:r>
              <a:rPr lang="en-US" dirty="0" err="1" smtClean="0"/>
              <a:t>getche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 </a:t>
            </a:r>
            <a:r>
              <a:rPr lang="en-US" dirty="0" err="1" smtClean="0"/>
              <a:t>printf</a:t>
            </a:r>
            <a:r>
              <a:rPr lang="en-US" dirty="0" smtClean="0"/>
              <a:t>("\n");</a:t>
            </a:r>
          </a:p>
          <a:p>
            <a:pPr>
              <a:buNone/>
            </a:pPr>
            <a:r>
              <a:rPr lang="en-US" dirty="0" smtClean="0"/>
              <a:t>	for(</a:t>
            </a:r>
            <a:r>
              <a:rPr lang="en-US" dirty="0" err="1" smtClean="0"/>
              <a:t>i</a:t>
            </a:r>
            <a:r>
              <a:rPr lang="en-US" dirty="0" smtClean="0"/>
              <a:t>=128; </a:t>
            </a:r>
            <a:r>
              <a:rPr lang="en-US" dirty="0" err="1" smtClean="0"/>
              <a:t>i</a:t>
            </a:r>
            <a:r>
              <a:rPr lang="en-US" dirty="0" smtClean="0"/>
              <a:t>&gt;0; </a:t>
            </a:r>
            <a:r>
              <a:rPr lang="en-US" dirty="0" err="1" smtClean="0"/>
              <a:t>i</a:t>
            </a:r>
            <a:r>
              <a:rPr lang="en-US" dirty="0" smtClean="0"/>
              <a:t>=</a:t>
            </a:r>
            <a:r>
              <a:rPr lang="en-US" dirty="0" err="1" smtClean="0"/>
              <a:t>i</a:t>
            </a:r>
            <a:r>
              <a:rPr lang="en-US" dirty="0" smtClean="0"/>
              <a:t>/2)</a:t>
            </a:r>
          </a:p>
          <a:p>
            <a:pPr>
              <a:buNone/>
            </a:pPr>
            <a:r>
              <a:rPr lang="en-US" dirty="0" smtClean="0"/>
              <a:t>		if(</a:t>
            </a:r>
            <a:r>
              <a:rPr lang="en-US" dirty="0" err="1" smtClean="0"/>
              <a:t>i</a:t>
            </a:r>
            <a:r>
              <a:rPr lang="en-US" dirty="0" smtClean="0"/>
              <a:t> &amp; </a:t>
            </a:r>
            <a:r>
              <a:rPr lang="en-US" dirty="0" err="1" smtClean="0"/>
              <a:t>ch</a:t>
            </a:r>
            <a:r>
              <a:rPr lang="en-US" dirty="0" smtClean="0"/>
              <a:t>) </a:t>
            </a:r>
            <a:r>
              <a:rPr lang="en-US" dirty="0" err="1" smtClean="0"/>
              <a:t>printf</a:t>
            </a:r>
            <a:r>
              <a:rPr lang="en-US" dirty="0" smtClean="0"/>
              <a:t>("1 ");</a:t>
            </a:r>
          </a:p>
          <a:p>
            <a:pPr>
              <a:buNone/>
            </a:pPr>
            <a:r>
              <a:rPr lang="en-US" dirty="0" smtClean="0"/>
              <a:t>		else </a:t>
            </a:r>
            <a:r>
              <a:rPr lang="en-US" dirty="0" err="1" smtClean="0"/>
              <a:t>printf</a:t>
            </a:r>
            <a:r>
              <a:rPr lang="en-US" dirty="0" smtClean="0"/>
              <a:t>("0 ");</a:t>
            </a:r>
          </a:p>
          <a:p>
            <a:pPr>
              <a:buNone/>
            </a:pPr>
            <a:r>
              <a:rPr lang="en-US" dirty="0" smtClean="0"/>
              <a:t>	return 0;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0" y="1905000"/>
          <a:ext cx="2590800" cy="4064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14400"/>
                <a:gridCol w="1676400"/>
              </a:tblGrid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Loop counter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Bit pattern</a:t>
                      </a:r>
                      <a:endParaRPr lang="en-US" b="0" dirty="0"/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128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10000000</a:t>
                      </a:r>
                      <a:endParaRPr lang="en-US" b="0" dirty="0"/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01000000</a:t>
                      </a:r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00100000</a:t>
                      </a:r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00010000</a:t>
                      </a:r>
                      <a:endParaRPr lang="en-US" dirty="0"/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00001000</a:t>
                      </a:r>
                      <a:endParaRPr lang="en-US" dirty="0"/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00000100</a:t>
                      </a:r>
                      <a:endParaRPr lang="en-US" dirty="0"/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00000010</a:t>
                      </a:r>
                      <a:endParaRPr lang="en-US" dirty="0"/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00000001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 Operator (sec 11.6)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Left shift : value&lt;&lt;number of bits</a:t>
            </a:r>
          </a:p>
          <a:p>
            <a:pPr lvl="1"/>
            <a:r>
              <a:rPr lang="en-US" dirty="0" smtClean="0"/>
              <a:t>Equivalent to multiplication by two</a:t>
            </a:r>
          </a:p>
          <a:p>
            <a:pPr lvl="1"/>
            <a:r>
              <a:rPr lang="en-US" dirty="0" smtClean="0"/>
              <a:t>Example: 5&lt;&lt;2=20 (101&lt;&lt;2 =10100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5*2=10</a:t>
            </a:r>
          </a:p>
          <a:p>
            <a:pPr lvl="2"/>
            <a:r>
              <a:rPr lang="en-US" dirty="0" smtClean="0"/>
              <a:t>10*2=20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Right </a:t>
            </a:r>
            <a:r>
              <a:rPr lang="en-US" dirty="0" smtClean="0"/>
              <a:t>shift : value&gt;&gt;number of bits</a:t>
            </a:r>
          </a:p>
          <a:p>
            <a:pPr lvl="1"/>
            <a:r>
              <a:rPr lang="en-US" dirty="0" smtClean="0"/>
              <a:t>Equivalent to division by </a:t>
            </a:r>
            <a:r>
              <a:rPr lang="en-US" dirty="0" smtClean="0"/>
              <a:t>two</a:t>
            </a:r>
          </a:p>
          <a:p>
            <a:pPr lvl="1"/>
            <a:r>
              <a:rPr lang="en-US" dirty="0" smtClean="0"/>
              <a:t>Example: 17&gt;&gt;3=2 (10001&gt;&gt;3=00010)</a:t>
            </a:r>
          </a:p>
          <a:p>
            <a:pPr lvl="2"/>
            <a:r>
              <a:rPr lang="en-US" dirty="0" smtClean="0"/>
              <a:t>17/2=8</a:t>
            </a:r>
          </a:p>
          <a:p>
            <a:pPr lvl="2"/>
            <a:r>
              <a:rPr lang="en-US" dirty="0" smtClean="0"/>
              <a:t>8/2=4</a:t>
            </a:r>
          </a:p>
          <a:p>
            <a:pPr lvl="2"/>
            <a:r>
              <a:rPr lang="en-US" dirty="0" smtClean="0"/>
              <a:t>4/2=2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15471" y="4724400"/>
            <a:ext cx="24475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Divided three times by two</a:t>
            </a:r>
          </a:p>
          <a:p>
            <a:r>
              <a:rPr lang="en-US" dirty="0" smtClean="0"/>
              <a:t>or </a:t>
            </a:r>
          </a:p>
          <a:p>
            <a:r>
              <a:rPr lang="en-US" dirty="0" smtClean="0"/>
              <a:t>Divided by 2</a:t>
            </a:r>
            <a:r>
              <a:rPr lang="en-US" baseline="30000" dirty="0" smtClean="0"/>
              <a:t>3</a:t>
            </a:r>
            <a:endParaRPr lang="en-US" baseline="30000" dirty="0"/>
          </a:p>
        </p:txBody>
      </p:sp>
      <p:sp>
        <p:nvSpPr>
          <p:cNvPr id="5" name="TextBox 4"/>
          <p:cNvSpPr txBox="1"/>
          <p:nvPr/>
        </p:nvSpPr>
        <p:spPr>
          <a:xfrm>
            <a:off x="6172200" y="2438400"/>
            <a:ext cx="25474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Multiplied two times by two</a:t>
            </a:r>
          </a:p>
          <a:p>
            <a:r>
              <a:rPr lang="en-US" dirty="0" smtClean="0"/>
              <a:t>or </a:t>
            </a:r>
          </a:p>
          <a:p>
            <a:r>
              <a:rPr lang="en-US" dirty="0" smtClean="0"/>
              <a:t>Multiplied</a:t>
            </a:r>
            <a:r>
              <a:rPr lang="en-US" dirty="0" smtClean="0"/>
              <a:t> by 2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 Operator (sec 11.6)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# include&lt;</a:t>
            </a:r>
            <a:r>
              <a:rPr lang="en-US" dirty="0" err="1" smtClean="0"/>
              <a:t>conio.h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main(void)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	char </a:t>
            </a:r>
            <a:r>
              <a:rPr lang="en-US" dirty="0" err="1" smtClean="0"/>
              <a:t>ch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ch</a:t>
            </a:r>
            <a:r>
              <a:rPr lang="en-US" dirty="0" smtClean="0"/>
              <a:t>=</a:t>
            </a:r>
            <a:r>
              <a:rPr lang="en-US" dirty="0" err="1" smtClean="0"/>
              <a:t>getche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 </a:t>
            </a:r>
            <a:r>
              <a:rPr lang="en-US" dirty="0" err="1" smtClean="0"/>
              <a:t>printf</a:t>
            </a:r>
            <a:r>
              <a:rPr lang="en-US" dirty="0" smtClean="0"/>
              <a:t>("\n");</a:t>
            </a:r>
          </a:p>
          <a:p>
            <a:pPr>
              <a:buNone/>
            </a:pPr>
            <a:r>
              <a:rPr lang="en-US" dirty="0" smtClean="0"/>
              <a:t>	for(</a:t>
            </a:r>
            <a:r>
              <a:rPr lang="en-US" dirty="0" err="1" smtClean="0"/>
              <a:t>i</a:t>
            </a:r>
            <a:r>
              <a:rPr lang="en-US" dirty="0" smtClean="0"/>
              <a:t>=128; </a:t>
            </a:r>
            <a:r>
              <a:rPr lang="en-US" dirty="0" err="1" smtClean="0"/>
              <a:t>i</a:t>
            </a:r>
            <a:r>
              <a:rPr lang="en-US" dirty="0" smtClean="0"/>
              <a:t>&gt;0; </a:t>
            </a:r>
            <a:r>
              <a:rPr lang="en-US" dirty="0" err="1" smtClean="0"/>
              <a:t>i</a:t>
            </a:r>
            <a:r>
              <a:rPr lang="en-US" dirty="0" smtClean="0"/>
              <a:t>=</a:t>
            </a:r>
            <a:r>
              <a:rPr lang="en-US" dirty="0" err="1" smtClean="0"/>
              <a:t>i</a:t>
            </a:r>
            <a:r>
              <a:rPr lang="en-US" dirty="0" smtClean="0"/>
              <a:t>&gt;&gt;2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	if(</a:t>
            </a:r>
            <a:r>
              <a:rPr lang="en-US" dirty="0" err="1" smtClean="0"/>
              <a:t>i</a:t>
            </a:r>
            <a:r>
              <a:rPr lang="en-US" dirty="0" smtClean="0"/>
              <a:t> &amp; </a:t>
            </a:r>
            <a:r>
              <a:rPr lang="en-US" dirty="0" err="1" smtClean="0"/>
              <a:t>ch</a:t>
            </a:r>
            <a:r>
              <a:rPr lang="en-US" dirty="0" smtClean="0"/>
              <a:t>) </a:t>
            </a:r>
            <a:r>
              <a:rPr lang="en-US" dirty="0" err="1" smtClean="0"/>
              <a:t>printf</a:t>
            </a:r>
            <a:r>
              <a:rPr lang="en-US" dirty="0" smtClean="0"/>
              <a:t>("1 ");</a:t>
            </a:r>
          </a:p>
          <a:p>
            <a:pPr>
              <a:buNone/>
            </a:pPr>
            <a:r>
              <a:rPr lang="en-US" dirty="0" smtClean="0"/>
              <a:t>		else </a:t>
            </a:r>
            <a:r>
              <a:rPr lang="en-US" dirty="0" err="1" smtClean="0"/>
              <a:t>printf</a:t>
            </a:r>
            <a:r>
              <a:rPr lang="en-US" dirty="0" smtClean="0"/>
              <a:t>("0 ");</a:t>
            </a:r>
          </a:p>
          <a:p>
            <a:pPr>
              <a:buNone/>
            </a:pPr>
            <a:r>
              <a:rPr lang="en-US" dirty="0" smtClean="0"/>
              <a:t>	return 0;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0" y="1905000"/>
          <a:ext cx="2590800" cy="4064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14400"/>
                <a:gridCol w="1676400"/>
              </a:tblGrid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Loop counter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Bit pattern</a:t>
                      </a:r>
                      <a:endParaRPr lang="en-US" b="0" dirty="0"/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128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10000000</a:t>
                      </a:r>
                      <a:endParaRPr lang="en-US" b="0" dirty="0"/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01000000</a:t>
                      </a:r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00100000</a:t>
                      </a:r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00010000</a:t>
                      </a:r>
                      <a:endParaRPr lang="en-US" dirty="0"/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00001000</a:t>
                      </a:r>
                      <a:endParaRPr lang="en-US" dirty="0"/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00000100</a:t>
                      </a:r>
                      <a:endParaRPr lang="en-US" dirty="0"/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00000010</a:t>
                      </a:r>
                      <a:endParaRPr lang="en-US" dirty="0"/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00000001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class members in CPP (sec 13.3)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Static member variable</a:t>
            </a:r>
          </a:p>
          <a:p>
            <a:r>
              <a:rPr lang="en-US" dirty="0" smtClean="0"/>
              <a:t>Static member functions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class members in CPP (sec 13.3)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Static member variable</a:t>
            </a:r>
          </a:p>
          <a:p>
            <a:pPr lvl="1"/>
            <a:r>
              <a:rPr lang="en-US" dirty="0" smtClean="0"/>
              <a:t>Only one copy of that variable exists despite the number of objects of that class</a:t>
            </a:r>
          </a:p>
          <a:p>
            <a:pPr lvl="1"/>
            <a:r>
              <a:rPr lang="en-US" dirty="0" smtClean="0"/>
              <a:t>The variable is initialized to zero when the first object of its class is created.</a:t>
            </a:r>
          </a:p>
          <a:p>
            <a:pPr lvl="1"/>
            <a:r>
              <a:rPr lang="en-US" dirty="0" smtClean="0"/>
              <a:t>Static variables can be given other initial value</a:t>
            </a:r>
          </a:p>
          <a:p>
            <a:pPr lvl="1"/>
            <a:r>
              <a:rPr lang="en-US" dirty="0" smtClean="0"/>
              <a:t>Visible only within the class</a:t>
            </a:r>
          </a:p>
          <a:p>
            <a:pPr lvl="1"/>
            <a:r>
              <a:rPr lang="en-US" dirty="0" smtClean="0"/>
              <a:t>But lifetime is the entire program</a:t>
            </a:r>
          </a:p>
          <a:p>
            <a:pPr lvl="1"/>
            <a:r>
              <a:rPr lang="en-US" dirty="0" smtClean="0"/>
              <a:t>Static member variable exists even before any object of the class is created.</a:t>
            </a:r>
          </a:p>
          <a:p>
            <a:pPr lvl="1"/>
            <a:r>
              <a:rPr lang="en-US" dirty="0" smtClean="0"/>
              <a:t>Static variables can be viewed as global variables, whose scope is strict within the class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class members in CPP (sec 13.3)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38100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using namespace std;</a:t>
            </a:r>
          </a:p>
          <a:p>
            <a:pPr>
              <a:buNone/>
            </a:pPr>
            <a:r>
              <a:rPr lang="en-US" dirty="0" smtClean="0"/>
              <a:t>class </a:t>
            </a:r>
            <a:r>
              <a:rPr lang="en-US" dirty="0" err="1" smtClean="0"/>
              <a:t>myclass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   static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public:</a:t>
            </a:r>
          </a:p>
          <a:p>
            <a:pPr>
              <a:buNone/>
            </a:pPr>
            <a:r>
              <a:rPr lang="en-US" dirty="0" smtClean="0"/>
              <a:t>    void </a:t>
            </a:r>
            <a:r>
              <a:rPr lang="en-US" dirty="0" err="1" smtClean="0"/>
              <a:t>seti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n){</a:t>
            </a:r>
            <a:r>
              <a:rPr lang="en-US" dirty="0" err="1" smtClean="0"/>
              <a:t>i</a:t>
            </a:r>
            <a:r>
              <a:rPr lang="en-US" dirty="0" smtClean="0"/>
              <a:t>=n;}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geti</a:t>
            </a:r>
            <a:r>
              <a:rPr lang="en-US" dirty="0" smtClean="0"/>
              <a:t>(){return </a:t>
            </a:r>
            <a:r>
              <a:rPr lang="en-US" dirty="0" err="1" smtClean="0"/>
              <a:t>i</a:t>
            </a:r>
            <a:r>
              <a:rPr lang="en-US" dirty="0" smtClean="0"/>
              <a:t>;}</a:t>
            </a:r>
          </a:p>
          <a:p>
            <a:pPr>
              <a:buNone/>
            </a:pPr>
            <a:r>
              <a:rPr lang="en-US" dirty="0" smtClean="0"/>
              <a:t>};</a:t>
            </a:r>
          </a:p>
          <a:p>
            <a:pPr>
              <a:buNone/>
            </a:pPr>
            <a:endParaRPr lang="en-US" dirty="0" smtClean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2628900" y="3695700"/>
            <a:ext cx="434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 txBox="1">
            <a:spLocks/>
          </p:cNvSpPr>
          <p:nvPr/>
        </p:nvSpPr>
        <p:spPr>
          <a:xfrm>
            <a:off x="4800600" y="1447800"/>
            <a:ext cx="46101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myclass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::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main()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{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myclass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o1, o2;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o1.seti(10);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&lt;&lt;o2.geti()&lt;&lt;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endl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return 0;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05600" y="5410200"/>
            <a:ext cx="872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Output:</a:t>
            </a:r>
          </a:p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543800" y="1295400"/>
            <a:ext cx="150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Defined outside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>
            <a:stCxn id="11" idx="1"/>
          </p:cNvCxnSpPr>
          <p:nvPr/>
        </p:nvCxnSpPr>
        <p:spPr>
          <a:xfrm rot="10800000" flipV="1">
            <a:off x="6629400" y="1480066"/>
            <a:ext cx="914400" cy="272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90800" y="2667000"/>
            <a:ext cx="1471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Declared inside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>
            <a:stCxn id="14" idx="2"/>
          </p:cNvCxnSpPr>
          <p:nvPr/>
        </p:nvCxnSpPr>
        <p:spPr>
          <a:xfrm rot="5400000">
            <a:off x="2800380" y="2902961"/>
            <a:ext cx="392668" cy="6594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class members in CPP (sec 13.3)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Static member variable</a:t>
            </a:r>
          </a:p>
          <a:p>
            <a:pPr lvl="1"/>
            <a:r>
              <a:rPr lang="en-US" dirty="0" smtClean="0"/>
              <a:t>Note that the static member variable is declared within the class</a:t>
            </a:r>
          </a:p>
          <a:p>
            <a:pPr lvl="1"/>
            <a:r>
              <a:rPr lang="en-US" dirty="0" smtClean="0"/>
              <a:t>But also defined outside</a:t>
            </a:r>
          </a:p>
          <a:p>
            <a:pPr lvl="1"/>
            <a:r>
              <a:rPr lang="en-US" dirty="0" smtClean="0"/>
              <a:t>Necessary to allocate memory before </a:t>
            </a:r>
            <a:r>
              <a:rPr lang="en-US" smtClean="0"/>
              <a:t>object creation</a:t>
            </a: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class members in CPP (sec 13.3)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Static member function</a:t>
            </a:r>
          </a:p>
          <a:p>
            <a:pPr lvl="1"/>
            <a:r>
              <a:rPr lang="en-US" dirty="0" smtClean="0"/>
              <a:t>Can only access static member variables</a:t>
            </a:r>
          </a:p>
          <a:p>
            <a:pPr lvl="1"/>
            <a:r>
              <a:rPr lang="en-US" dirty="0" smtClean="0"/>
              <a:t>Does not have a </a:t>
            </a:r>
            <a:r>
              <a:rPr lang="en-US" b="1" dirty="0" smtClean="0"/>
              <a:t>this</a:t>
            </a:r>
            <a:r>
              <a:rPr lang="en-US" dirty="0" smtClean="0"/>
              <a:t> pointer</a:t>
            </a:r>
          </a:p>
          <a:p>
            <a:pPr lvl="1"/>
            <a:r>
              <a:rPr lang="en-US" dirty="0" smtClean="0"/>
              <a:t>Can be called via an object of the class</a:t>
            </a:r>
          </a:p>
          <a:p>
            <a:pPr lvl="1"/>
            <a:r>
              <a:rPr lang="en-US" dirty="0" smtClean="0"/>
              <a:t>Can be called without using an object of the class, via the class name</a:t>
            </a:r>
          </a:p>
          <a:p>
            <a:pPr lvl="2"/>
            <a:r>
              <a:rPr lang="en-US" dirty="0" err="1" smtClean="0"/>
              <a:t>Point.getCount</a:t>
            </a:r>
            <a:r>
              <a:rPr lang="en-US" dirty="0" smtClean="0"/>
              <a:t>();</a:t>
            </a:r>
          </a:p>
          <a:p>
            <a:pPr lvl="2"/>
            <a:r>
              <a:rPr lang="en-US" dirty="0" smtClean="0"/>
              <a:t>Where Point is a class and </a:t>
            </a:r>
            <a:r>
              <a:rPr lang="en-US" dirty="0" err="1" smtClean="0"/>
              <a:t>and</a:t>
            </a:r>
            <a:r>
              <a:rPr lang="en-US" dirty="0" smtClean="0"/>
              <a:t> </a:t>
            </a:r>
            <a:r>
              <a:rPr lang="en-US" dirty="0" err="1" smtClean="0"/>
              <a:t>getCount</a:t>
            </a:r>
            <a:r>
              <a:rPr lang="en-US" dirty="0" smtClean="0"/>
              <a:t>() is a static member of that class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Macros (sec: 12.1)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Replaced by equivalent text</a:t>
            </a:r>
          </a:p>
          <a:p>
            <a:r>
              <a:rPr lang="en-US" dirty="0" smtClean="0"/>
              <a:t>Can be used to define symbolic constants</a:t>
            </a:r>
          </a:p>
          <a:p>
            <a:pPr lvl="1"/>
            <a:r>
              <a:rPr lang="en-US" dirty="0" smtClean="0"/>
              <a:t>#define PI 3.14159</a:t>
            </a:r>
          </a:p>
          <a:p>
            <a:pPr lvl="1"/>
            <a:r>
              <a:rPr lang="en-US" dirty="0" smtClean="0"/>
              <a:t>#define COURSE "CSE 109: Computer Programming"</a:t>
            </a:r>
            <a:endParaRPr lang="en-US" dirty="0"/>
          </a:p>
          <a:p>
            <a:r>
              <a:rPr lang="en-US" dirty="0" smtClean="0"/>
              <a:t>Function like macros</a:t>
            </a:r>
          </a:p>
          <a:p>
            <a:pPr lvl="1"/>
            <a:r>
              <a:rPr lang="en-US" dirty="0" smtClean="0"/>
              <a:t>Can take parameter</a:t>
            </a:r>
          </a:p>
          <a:p>
            <a:pPr lvl="2"/>
            <a:r>
              <a:rPr lang="en-US" dirty="0" smtClean="0"/>
              <a:t>#define  area(x, y) x*y</a:t>
            </a:r>
          </a:p>
          <a:p>
            <a:pPr lvl="1"/>
            <a:r>
              <a:rPr lang="en-US" dirty="0" smtClean="0"/>
              <a:t>May not take parameter</a:t>
            </a:r>
          </a:p>
          <a:p>
            <a:pPr lvl="2"/>
            <a:r>
              <a:rPr lang="en-US" dirty="0" smtClean="0"/>
              <a:t>#define AREA length*width</a:t>
            </a:r>
          </a:p>
          <a:p>
            <a:pPr lvl="2"/>
            <a:r>
              <a:rPr lang="en-US" dirty="0" smtClean="0"/>
              <a:t>length, width must be defined where macro is used</a:t>
            </a:r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dirty="0" smtClean="0"/>
              <a:t>#define min(a, b) a&gt;</a:t>
            </a:r>
            <a:r>
              <a:rPr lang="en-US" dirty="0" err="1" smtClean="0"/>
              <a:t>b?b:a</a:t>
            </a:r>
            <a:endParaRPr lang="en-US" dirty="0" smtClean="0"/>
          </a:p>
          <a:p>
            <a:pPr lvl="1"/>
            <a:r>
              <a:rPr lang="en-US" dirty="0" smtClean="0"/>
              <a:t>Common error</a:t>
            </a:r>
          </a:p>
          <a:p>
            <a:pPr lvl="2"/>
            <a:r>
              <a:rPr lang="en-US" dirty="0" smtClean="0"/>
              <a:t>Putting semicolon (;) after the macro definition</a:t>
            </a:r>
          </a:p>
        </p:txBody>
      </p:sp>
    </p:spTree>
    <p:extLst>
      <p:ext uri="{BB962C8B-B14F-4D97-AF65-F5344CB8AC3E}">
        <p14:creationId xmlns:p14="http://schemas.microsoft.com/office/powerpoint/2010/main" xmlns="" val="3878970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Macros (sec: 12.1)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#define AREA length*width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main(void)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length, width;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scanf</a:t>
            </a:r>
            <a:r>
              <a:rPr lang="en-US" dirty="0" smtClean="0"/>
              <a:t>("%d %d", &amp;length, $width);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printf</a:t>
            </a:r>
            <a:r>
              <a:rPr lang="en-US" dirty="0" smtClean="0"/>
              <a:t>("area=%d\n", AREA);</a:t>
            </a:r>
          </a:p>
          <a:p>
            <a:pPr>
              <a:buNone/>
            </a:pPr>
            <a:r>
              <a:rPr lang="en-US" dirty="0" smtClean="0"/>
              <a:t>    return 0;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800600" y="2667000"/>
            <a:ext cx="2377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length, width defined here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2"/>
          </p:cNvCxnSpPr>
          <p:nvPr/>
        </p:nvCxnSpPr>
        <p:spPr>
          <a:xfrm rot="5400000">
            <a:off x="4436595" y="2181138"/>
            <a:ext cx="697470" cy="24078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324600" y="3657600"/>
            <a:ext cx="3050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AREA is replaced by length*width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>
          <a:xfrm rot="5400000">
            <a:off x="6128876" y="3003484"/>
            <a:ext cx="697470" cy="27443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78970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Practice Problems</a:t>
            </a:r>
          </a:p>
          <a:p>
            <a:pPr lvl="1"/>
            <a:r>
              <a:rPr lang="en-US" dirty="0" smtClean="0"/>
              <a:t>Max, sum, floor, absolute value</a:t>
            </a:r>
          </a:p>
          <a:p>
            <a:pPr lvl="1"/>
            <a:r>
              <a:rPr lang="en-US" dirty="0" smtClean="0"/>
              <a:t>Need of parenthesis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on </a:t>
            </a:r>
            <a:r>
              <a:rPr lang="en-US" dirty="0" err="1" smtClean="0"/>
              <a:t>printf</a:t>
            </a:r>
            <a:r>
              <a:rPr lang="en-US" dirty="0" smtClean="0"/>
              <a:t> (sec 8.5)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%% : prints % sign</a:t>
            </a:r>
          </a:p>
          <a:p>
            <a:r>
              <a:rPr lang="en-US" dirty="0" smtClean="0"/>
              <a:t>%</a:t>
            </a:r>
            <a:r>
              <a:rPr lang="en-US" dirty="0" err="1" smtClean="0"/>
              <a:t>i</a:t>
            </a:r>
            <a:r>
              <a:rPr lang="en-US" dirty="0" smtClean="0"/>
              <a:t> : signed decimal integer</a:t>
            </a:r>
          </a:p>
          <a:p>
            <a:r>
              <a:rPr lang="en-US" dirty="0" smtClean="0"/>
              <a:t>%x : unsigned hexadecimal number</a:t>
            </a:r>
          </a:p>
          <a:p>
            <a:r>
              <a:rPr lang="en-US" dirty="0" smtClean="0"/>
              <a:t>%e : scientific notation</a:t>
            </a:r>
          </a:p>
          <a:p>
            <a:r>
              <a:rPr lang="en-US" dirty="0" smtClean="0"/>
              <a:t>%p:  displays a pointer</a:t>
            </a:r>
          </a:p>
          <a:p>
            <a:r>
              <a:rPr lang="en-US" dirty="0" smtClean="0"/>
              <a:t>etc.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on </a:t>
            </a:r>
            <a:r>
              <a:rPr lang="en-US" dirty="0" err="1" smtClean="0"/>
              <a:t>printf</a:t>
            </a:r>
            <a:r>
              <a:rPr lang="en-US" dirty="0" smtClean="0"/>
              <a:t> (sec 8.5)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#define AREA length*width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main(void)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printf</a:t>
            </a:r>
            <a:r>
              <a:rPr lang="en-US" dirty="0" smtClean="0"/>
              <a:t>("%d %o %x %X\n", 90, 90, 90, 90);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printf</a:t>
            </a:r>
            <a:r>
              <a:rPr lang="en-US" dirty="0" smtClean="0"/>
              <a:t>("%e %E\n", 99.231, 99.231);</a:t>
            </a:r>
          </a:p>
          <a:p>
            <a:pPr>
              <a:buNone/>
            </a:pPr>
            <a:r>
              <a:rPr lang="en-US" dirty="0" smtClean="0"/>
              <a:t>    return 0;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Output:</a:t>
            </a:r>
          </a:p>
          <a:p>
            <a:pPr>
              <a:buNone/>
            </a:pPr>
            <a:r>
              <a:rPr lang="en-US" dirty="0" smtClean="0"/>
              <a:t>90 132 5a </a:t>
            </a:r>
            <a:r>
              <a:rPr lang="en-US" dirty="0" err="1" smtClean="0"/>
              <a:t>5A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9.92310e+01 </a:t>
            </a:r>
            <a:r>
              <a:rPr lang="en-US" dirty="0" err="1" smtClean="0"/>
              <a:t>9.92310E+01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on </a:t>
            </a:r>
            <a:r>
              <a:rPr lang="en-US" dirty="0" err="1" smtClean="0"/>
              <a:t>printf</a:t>
            </a:r>
            <a:r>
              <a:rPr lang="en-US" dirty="0" smtClean="0"/>
              <a:t> (sec 8.5)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#define AREA length*width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main(void)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printf</a:t>
            </a:r>
            <a:r>
              <a:rPr lang="en-US" dirty="0" smtClean="0"/>
              <a:t>("%d %o %x %X\n", 90, 90, 90, 90);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printf</a:t>
            </a:r>
            <a:r>
              <a:rPr lang="en-US" dirty="0" smtClean="0"/>
              <a:t>("%e %E\n", 99.231, 99.231);</a:t>
            </a:r>
          </a:p>
          <a:p>
            <a:pPr>
              <a:buNone/>
            </a:pPr>
            <a:r>
              <a:rPr lang="en-US" dirty="0" smtClean="0"/>
              <a:t>    return 0;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Output:</a:t>
            </a:r>
          </a:p>
          <a:p>
            <a:pPr>
              <a:buNone/>
            </a:pPr>
            <a:r>
              <a:rPr lang="en-US" dirty="0" smtClean="0"/>
              <a:t>90 132 5a </a:t>
            </a:r>
            <a:r>
              <a:rPr lang="en-US" dirty="0" err="1" smtClean="0"/>
              <a:t>5A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9.92310e+01 </a:t>
            </a:r>
            <a:r>
              <a:rPr lang="en-US" dirty="0" err="1" smtClean="0"/>
              <a:t>9.92310E+01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2057400"/>
            <a:ext cx="5994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Alphabets in the number representation will be shown in capital letter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10800000" flipV="1">
            <a:off x="3581400" y="2438400"/>
            <a:ext cx="1143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2705100" y="2552700"/>
            <a:ext cx="11430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Operator (sec 11.5)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838200" y="1905000"/>
          <a:ext cx="84201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6700"/>
                <a:gridCol w="2806700"/>
                <a:gridCol w="2806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&amp;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Bitwise 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 &amp; 110 = 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|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Bitwise 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r>
                        <a:rPr lang="en-US" baseline="0" dirty="0" smtClean="0"/>
                        <a:t> &amp; 001 = 101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^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Bitwise XOR</a:t>
                      </a:r>
                      <a:r>
                        <a:rPr lang="en-US" baseline="0" dirty="0" smtClean="0"/>
                        <a:t> (exclusive OR)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r>
                        <a:rPr lang="en-US" baseline="0" dirty="0" smtClean="0"/>
                        <a:t> &amp; 101 = 011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~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1’s complement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~100 = 011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Operator (AND)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209800" y="2286000"/>
          <a:ext cx="380042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76220"/>
                <a:gridCol w="25146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&amp; 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13884</TotalTime>
  <Words>885</Words>
  <Application>Microsoft Office PowerPoint</Application>
  <PresentationFormat>A4 Paper (210x297 mm)</PresentationFormat>
  <Paragraphs>268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Equity</vt:lpstr>
      <vt:lpstr>Self Study</vt:lpstr>
      <vt:lpstr>Macros (sec: 12.1)</vt:lpstr>
      <vt:lpstr>Macros (sec: 12.1)</vt:lpstr>
      <vt:lpstr>Macros</vt:lpstr>
      <vt:lpstr>Details on printf (sec 8.5)</vt:lpstr>
      <vt:lpstr>Details on printf (sec 8.5)</vt:lpstr>
      <vt:lpstr>Details on printf (sec 8.5)</vt:lpstr>
      <vt:lpstr>Bitwise Operator (sec 11.5)</vt:lpstr>
      <vt:lpstr>Bitwise Operator (AND)</vt:lpstr>
      <vt:lpstr>Bitwise Operator (OR)</vt:lpstr>
      <vt:lpstr>Bitwise Operator (OR)</vt:lpstr>
      <vt:lpstr>Bitwise Operator</vt:lpstr>
      <vt:lpstr>Shift Operator (sec 11.6)</vt:lpstr>
      <vt:lpstr>Shift Operator (sec 11.6)</vt:lpstr>
      <vt:lpstr>Static class members in CPP (sec 13.3)</vt:lpstr>
      <vt:lpstr>Static class members in CPP (sec 13.3)</vt:lpstr>
      <vt:lpstr>Static class members in CPP (sec 13.3)</vt:lpstr>
      <vt:lpstr>Static class members in CPP (sec 13.3)</vt:lpstr>
      <vt:lpstr>Static class members in CPP (sec 13.3)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Tanaeem</cp:lastModifiedBy>
  <cp:revision>1233</cp:revision>
  <dcterms:created xsi:type="dcterms:W3CDTF">2006-08-16T00:00:00Z</dcterms:created>
  <dcterms:modified xsi:type="dcterms:W3CDTF">2015-06-15T15:48:33Z</dcterms:modified>
</cp:coreProperties>
</file>