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7"/>
  </p:notesMasterIdLst>
  <p:handoutMasterIdLst>
    <p:handoutMasterId r:id="rId88"/>
  </p:handoutMasterIdLst>
  <p:sldIdLst>
    <p:sldId id="256" r:id="rId2"/>
    <p:sldId id="327" r:id="rId3"/>
    <p:sldId id="257" r:id="rId4"/>
    <p:sldId id="258" r:id="rId5"/>
    <p:sldId id="275" r:id="rId6"/>
    <p:sldId id="280" r:id="rId7"/>
    <p:sldId id="281" r:id="rId8"/>
    <p:sldId id="282" r:id="rId9"/>
    <p:sldId id="283" r:id="rId10"/>
    <p:sldId id="284" r:id="rId11"/>
    <p:sldId id="290" r:id="rId12"/>
    <p:sldId id="287" r:id="rId13"/>
    <p:sldId id="288" r:id="rId14"/>
    <p:sldId id="289" r:id="rId15"/>
    <p:sldId id="278" r:id="rId16"/>
    <p:sldId id="279" r:id="rId17"/>
    <p:sldId id="328" r:id="rId18"/>
    <p:sldId id="269" r:id="rId19"/>
    <p:sldId id="270" r:id="rId20"/>
    <p:sldId id="271" r:id="rId21"/>
    <p:sldId id="329" r:id="rId22"/>
    <p:sldId id="274" r:id="rId23"/>
    <p:sldId id="291" r:id="rId24"/>
    <p:sldId id="295" r:id="rId25"/>
    <p:sldId id="292" r:id="rId26"/>
    <p:sldId id="294" r:id="rId27"/>
    <p:sldId id="297" r:id="rId28"/>
    <p:sldId id="298" r:id="rId29"/>
    <p:sldId id="331" r:id="rId30"/>
    <p:sldId id="330" r:id="rId31"/>
    <p:sldId id="333" r:id="rId32"/>
    <p:sldId id="299" r:id="rId33"/>
    <p:sldId id="302" r:id="rId34"/>
    <p:sldId id="323" r:id="rId35"/>
    <p:sldId id="293" r:id="rId36"/>
    <p:sldId id="303" r:id="rId37"/>
    <p:sldId id="371" r:id="rId38"/>
    <p:sldId id="372" r:id="rId39"/>
    <p:sldId id="373" r:id="rId40"/>
    <p:sldId id="374" r:id="rId41"/>
    <p:sldId id="375" r:id="rId42"/>
    <p:sldId id="376" r:id="rId43"/>
    <p:sldId id="304" r:id="rId44"/>
    <p:sldId id="309" r:id="rId45"/>
    <p:sldId id="306" r:id="rId46"/>
    <p:sldId id="310" r:id="rId47"/>
    <p:sldId id="305" r:id="rId48"/>
    <p:sldId id="308" r:id="rId49"/>
    <p:sldId id="320" r:id="rId50"/>
    <p:sldId id="311" r:id="rId51"/>
    <p:sldId id="342" r:id="rId52"/>
    <p:sldId id="343" r:id="rId53"/>
    <p:sldId id="344" r:id="rId54"/>
    <p:sldId id="345" r:id="rId55"/>
    <p:sldId id="346" r:id="rId56"/>
    <p:sldId id="312" r:id="rId57"/>
    <p:sldId id="313" r:id="rId58"/>
    <p:sldId id="314" r:id="rId59"/>
    <p:sldId id="315" r:id="rId60"/>
    <p:sldId id="316" r:id="rId61"/>
    <p:sldId id="317" r:id="rId62"/>
    <p:sldId id="326" r:id="rId63"/>
    <p:sldId id="350" r:id="rId64"/>
    <p:sldId id="377" r:id="rId65"/>
    <p:sldId id="356" r:id="rId66"/>
    <p:sldId id="357" r:id="rId67"/>
    <p:sldId id="358" r:id="rId68"/>
    <p:sldId id="361" r:id="rId69"/>
    <p:sldId id="369" r:id="rId70"/>
    <p:sldId id="378" r:id="rId71"/>
    <p:sldId id="359" r:id="rId72"/>
    <p:sldId id="368" r:id="rId73"/>
    <p:sldId id="370" r:id="rId74"/>
    <p:sldId id="364" r:id="rId75"/>
    <p:sldId id="365" r:id="rId76"/>
    <p:sldId id="366" r:id="rId77"/>
    <p:sldId id="367" r:id="rId78"/>
    <p:sldId id="354" r:id="rId79"/>
    <p:sldId id="355" r:id="rId80"/>
    <p:sldId id="363" r:id="rId81"/>
    <p:sldId id="351" r:id="rId82"/>
    <p:sldId id="362" r:id="rId83"/>
    <p:sldId id="336" r:id="rId84"/>
    <p:sldId id="318" r:id="rId85"/>
    <p:sldId id="325" r:id="rId86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946" autoAdjust="0"/>
  </p:normalViewPr>
  <p:slideViewPr>
    <p:cSldViewPr>
      <p:cViewPr varScale="1">
        <p:scale>
          <a:sx n="63" d="100"/>
          <a:sy n="63" d="100"/>
        </p:scale>
        <p:origin x="-144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6629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2694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math.h</a:t>
            </a:r>
            <a:r>
              <a:rPr lang="en-US" dirty="0" smtClean="0"/>
              <a:t>, </a:t>
            </a:r>
            <a:r>
              <a:rPr lang="en-US" dirty="0" err="1" smtClean="0"/>
              <a:t>string.h</a:t>
            </a:r>
            <a:r>
              <a:rPr lang="en-US" dirty="0" smtClean="0"/>
              <a:t>, </a:t>
            </a:r>
            <a:r>
              <a:rPr lang="en-US" dirty="0" err="1" smtClean="0"/>
              <a:t>stdlib.h</a:t>
            </a:r>
            <a:r>
              <a:rPr lang="en-US" smtClean="0"/>
              <a:t> etc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6275" y="733425"/>
            <a:ext cx="5295900" cy="3667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Width: minimum width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: all 4</a:t>
            </a:r>
          </a:p>
          <a:p>
            <a:r>
              <a:rPr lang="en-US" dirty="0" smtClean="0"/>
              <a:t>Char:</a:t>
            </a:r>
            <a:r>
              <a:rPr lang="en-US" baseline="0" dirty="0" smtClean="0"/>
              <a:t> signed, unsigned</a:t>
            </a:r>
          </a:p>
          <a:p>
            <a:r>
              <a:rPr lang="en-US" baseline="0" dirty="0" smtClean="0"/>
              <a:t>Double: long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borne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Lecture: 1, 2, 3, 4, 5</a:t>
            </a:r>
          </a:p>
          <a:p>
            <a:r>
              <a:rPr lang="en-US" dirty="0" smtClean="0"/>
              <a:t>Reference: Chapter 1.1-1.7, 1.10, 2.5-2.7, 4.1, 4.2, 4.4-4.7, 8.4, 8.5, 11.3, 11.5, 11.8-11.10</a:t>
            </a:r>
          </a:p>
          <a:p>
            <a:r>
              <a:rPr lang="en-US" dirty="0" smtClean="0"/>
              <a:t>Date: 28.02.2016, 01.03.2016, 01.03.2015, </a:t>
            </a:r>
          </a:p>
          <a:p>
            <a:r>
              <a:rPr lang="en-US" dirty="0" smtClean="0"/>
              <a:t>02.03.2016, 06.03.2016, 07.03.2016</a:t>
            </a:r>
          </a:p>
          <a:p>
            <a:r>
              <a:rPr lang="en-US" dirty="0"/>
              <a:t>Prepared by:</a:t>
            </a:r>
          </a:p>
          <a:p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300" dirty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300" dirty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curly braces are like containers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The code between two braces are called a </a:t>
            </a:r>
            <a:r>
              <a:rPr lang="en-US" sz="2200" i="1" dirty="0" smtClean="0">
                <a:solidFill>
                  <a:schemeClr val="tx2">
                    <a:lumMod val="50000"/>
                  </a:schemeClr>
                </a:solidFill>
              </a:rPr>
              <a:t>block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Missing either brace will generate compile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“Compound Statement missing”</a:t>
            </a: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2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6576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{ } curly braces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Left curly brace {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Begin the body of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Right Curly brace }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End of the function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err="1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err="1" smtClean="0">
                <a:solidFill>
                  <a:srgbClr val="FF0066"/>
                </a:solidFill>
              </a:rPr>
              <a:t>printf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 function given in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Prints the text given as the parameter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; (semicolon)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statement must end with a 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Otherwise compiler will generate an error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Statement Missing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return 0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return 0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Indicate how the program exited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0 means that execution was successful and there was no error.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abnormal termination is usually signaled by a non-zero return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but there is no standard for how non-zero codes are interpreted.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When a program is called by another program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Building Block</a:t>
            </a:r>
          </a:p>
          <a:p>
            <a:pPr lvl="1"/>
            <a:r>
              <a:rPr lang="en-US" dirty="0" smtClean="0"/>
              <a:t>Named subroutine</a:t>
            </a:r>
          </a:p>
          <a:p>
            <a:pPr lvl="2"/>
            <a:r>
              <a:rPr lang="en-US" dirty="0" smtClean="0"/>
              <a:t>Can be called by other parts of the program</a:t>
            </a:r>
          </a:p>
          <a:p>
            <a:pPr lvl="1"/>
            <a:r>
              <a:rPr lang="en-US" dirty="0" smtClean="0"/>
              <a:t>May contain more than one functions</a:t>
            </a:r>
          </a:p>
          <a:p>
            <a:pPr lvl="1"/>
            <a:r>
              <a:rPr lang="en-US" dirty="0" smtClean="0"/>
              <a:t>One of which must be main()</a:t>
            </a:r>
          </a:p>
          <a:p>
            <a:pPr lvl="2"/>
            <a:r>
              <a:rPr lang="en-US" dirty="0" smtClean="0"/>
              <a:t>Where execution begins</a:t>
            </a:r>
          </a:p>
          <a:p>
            <a:r>
              <a:rPr lang="en-US" dirty="0" smtClean="0"/>
              <a:t>Standard library</a:t>
            </a:r>
          </a:p>
          <a:p>
            <a:pPr lvl="2"/>
            <a:r>
              <a:rPr lang="en-US" dirty="0" smtClean="0"/>
              <a:t>Provides library functions</a:t>
            </a:r>
          </a:p>
          <a:p>
            <a:pPr lvl="2"/>
            <a:r>
              <a:rPr lang="en-US" dirty="0" smtClean="0"/>
              <a:t>Example: I/O operation, string, math …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Structure of a C Program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Header file</a:t>
            </a:r>
          </a:p>
          <a:p>
            <a:pPr lvl="1"/>
            <a:r>
              <a:rPr lang="en-US" dirty="0" smtClean="0"/>
              <a:t>.h extension</a:t>
            </a:r>
          </a:p>
          <a:p>
            <a:pPr lvl="1"/>
            <a:r>
              <a:rPr lang="en-US" dirty="0" smtClean="0"/>
              <a:t>Add header file using #include (preprocessor directive)</a:t>
            </a:r>
          </a:p>
          <a:p>
            <a:r>
              <a:rPr lang="en-US" dirty="0" smtClean="0"/>
              <a:t>Statement</a:t>
            </a:r>
          </a:p>
          <a:p>
            <a:pPr lvl="1"/>
            <a:r>
              <a:rPr lang="en-US" dirty="0" smtClean="0"/>
              <a:t>Action performed by the program</a:t>
            </a:r>
          </a:p>
          <a:p>
            <a:pPr lvl="1"/>
            <a:r>
              <a:rPr lang="en-US" dirty="0" smtClean="0"/>
              <a:t>Perform operations</a:t>
            </a:r>
          </a:p>
          <a:p>
            <a:pPr lvl="1"/>
            <a:r>
              <a:rPr lang="en-US" dirty="0" smtClean="0"/>
              <a:t>End with a semicolon (;)</a:t>
            </a:r>
          </a:p>
          <a:p>
            <a:pPr lvl="1"/>
            <a:r>
              <a:rPr lang="en-US" dirty="0" smtClean="0"/>
              <a:t>Two or more statements can be placed on a single line</a:t>
            </a:r>
          </a:p>
          <a:p>
            <a:r>
              <a:rPr lang="en-US" dirty="0" smtClean="0"/>
              <a:t>Case sensitive</a:t>
            </a:r>
          </a:p>
          <a:p>
            <a:pPr lvl="1"/>
            <a:r>
              <a:rPr lang="en-US" dirty="0" smtClean="0"/>
              <a:t>Main &amp; main are different</a:t>
            </a:r>
          </a:p>
          <a:p>
            <a:r>
              <a:rPr lang="en-US" dirty="0" smtClean="0"/>
              <a:t>Indentation</a:t>
            </a:r>
          </a:p>
          <a:p>
            <a:pPr lvl="1"/>
            <a:r>
              <a:rPr lang="en-US" dirty="0" smtClean="0"/>
              <a:t>Not a programming decision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first look at 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906" t="22876" r="61719" b="59375"/>
          <a:stretch>
            <a:fillRect/>
          </a:stretch>
        </p:blipFill>
        <p:spPr bwMode="auto">
          <a:xfrm>
            <a:off x="1403350" y="2362200"/>
            <a:ext cx="735998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Tools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Compiler</a:t>
            </a:r>
          </a:p>
          <a:p>
            <a:r>
              <a:rPr lang="en-US" dirty="0"/>
              <a:t>Standard Library</a:t>
            </a:r>
          </a:p>
          <a:p>
            <a:r>
              <a:rPr lang="en-US" dirty="0" smtClean="0"/>
              <a:t>Help </a:t>
            </a:r>
            <a:r>
              <a:rPr lang="en-US" dirty="0"/>
              <a:t>files &amp; </a:t>
            </a:r>
            <a:r>
              <a:rPr lang="en-US" dirty="0" smtClean="0"/>
              <a:t>documentations</a:t>
            </a:r>
          </a:p>
          <a:p>
            <a:r>
              <a:rPr lang="en-US" dirty="0" smtClean="0"/>
              <a:t>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 smtClean="0"/>
              <a:t>Match </a:t>
            </a:r>
            <a:r>
              <a:rPr lang="en-US" dirty="0"/>
              <a:t>syntax</a:t>
            </a:r>
          </a:p>
          <a:p>
            <a:pPr lvl="1"/>
            <a:r>
              <a:rPr lang="en-US" dirty="0"/>
              <a:t>Find Errors</a:t>
            </a:r>
          </a:p>
          <a:p>
            <a:pPr lvl="1"/>
            <a:r>
              <a:rPr lang="en-US" dirty="0"/>
              <a:t>Prepare object </a:t>
            </a:r>
            <a:r>
              <a:rPr lang="en-US" dirty="0" smtClean="0"/>
              <a:t>code</a:t>
            </a:r>
          </a:p>
          <a:p>
            <a:pPr lvl="2"/>
            <a:r>
              <a:rPr lang="en-US" dirty="0" smtClean="0"/>
              <a:t>instructions in a computer language, usually a machine code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 YOURSELF C</a:t>
            </a:r>
          </a:p>
          <a:p>
            <a:pPr lvl="1"/>
            <a:r>
              <a:rPr lang="en-US" dirty="0" smtClean="0"/>
              <a:t>Herbert </a:t>
            </a:r>
            <a:r>
              <a:rPr lang="en-US" dirty="0" err="1" smtClean="0"/>
              <a:t>Schildt</a:t>
            </a:r>
            <a:endParaRPr lang="en-US" dirty="0" smtClean="0"/>
          </a:p>
          <a:p>
            <a:pPr lvl="1"/>
            <a:r>
              <a:rPr lang="en-US" dirty="0" smtClean="0"/>
              <a:t>Source code available in: </a:t>
            </a:r>
            <a:r>
              <a:rPr lang="en-US" dirty="0" smtClean="0">
                <a:hlinkClick r:id="rId2"/>
              </a:rPr>
              <a:t>http://www.osborne.com</a:t>
            </a:r>
            <a:endParaRPr lang="en-US" dirty="0" smtClean="0"/>
          </a:p>
          <a:p>
            <a:r>
              <a:rPr lang="en-US" dirty="0" smtClean="0"/>
              <a:t>SCHAUM’s Outlines Programming With C</a:t>
            </a:r>
          </a:p>
          <a:p>
            <a:pPr lvl="1"/>
            <a:r>
              <a:rPr lang="en-US" dirty="0" smtClean="0"/>
              <a:t>Byron </a:t>
            </a:r>
            <a:r>
              <a:rPr lang="en-US" dirty="0" err="1" smtClean="0"/>
              <a:t>Gotteried</a:t>
            </a:r>
            <a:endParaRPr lang="en-US" dirty="0" smtClean="0"/>
          </a:p>
          <a:p>
            <a:r>
              <a:rPr lang="en-US" dirty="0" smtClean="0"/>
              <a:t>The C Programming Language</a:t>
            </a:r>
          </a:p>
          <a:p>
            <a:pPr lvl="1"/>
            <a:r>
              <a:rPr lang="en-US" dirty="0" smtClean="0"/>
              <a:t>Brian W. Kernighan</a:t>
            </a:r>
          </a:p>
          <a:p>
            <a:pPr lvl="1"/>
            <a:r>
              <a:rPr lang="en-US" dirty="0" smtClean="0"/>
              <a:t>Dennis M. Ritchie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Library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does it do?</a:t>
            </a:r>
          </a:p>
          <a:p>
            <a:pPr lvl="1"/>
            <a:r>
              <a:rPr lang="en-US" dirty="0"/>
              <a:t>Provide implementations of some basic and important functions</a:t>
            </a:r>
          </a:p>
          <a:p>
            <a:pPr lvl="1"/>
            <a:r>
              <a:rPr lang="en-US" dirty="0"/>
              <a:t>Usually these functions are very efficient</a:t>
            </a:r>
          </a:p>
          <a:p>
            <a:pPr lvl="1"/>
            <a:r>
              <a:rPr lang="en-US" dirty="0"/>
              <a:t>Programmers should use library functions to improve performance and portability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9906000" cy="11430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IDE - Integrated Development Environment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08050" y="1524000"/>
            <a:ext cx="8172450" cy="5105400"/>
          </a:xfrm>
        </p:spPr>
        <p:txBody>
          <a:bodyPr/>
          <a:lstStyle/>
          <a:p>
            <a:r>
              <a:rPr lang="en-US" dirty="0"/>
              <a:t>Helps to Write</a:t>
            </a:r>
          </a:p>
          <a:p>
            <a:pPr lvl="1"/>
            <a:r>
              <a:rPr lang="en-US" dirty="0"/>
              <a:t>Use different color to highlight different type of code</a:t>
            </a:r>
          </a:p>
          <a:p>
            <a:pPr lvl="1"/>
            <a:r>
              <a:rPr lang="en-US" dirty="0"/>
              <a:t>Sometimes shows hints</a:t>
            </a:r>
          </a:p>
          <a:p>
            <a:r>
              <a:rPr lang="en-US" dirty="0"/>
              <a:t>Helps to Compile</a:t>
            </a:r>
          </a:p>
          <a:p>
            <a:pPr lvl="1"/>
            <a:r>
              <a:rPr lang="en-US" dirty="0"/>
              <a:t>Set environment variables</a:t>
            </a:r>
          </a:p>
          <a:p>
            <a:pPr lvl="1"/>
            <a:r>
              <a:rPr lang="en-US" dirty="0"/>
              <a:t>Linking with </a:t>
            </a:r>
            <a:r>
              <a:rPr lang="en-US" dirty="0" smtClean="0"/>
              <a:t>libraries</a:t>
            </a:r>
          </a:p>
          <a:p>
            <a:r>
              <a:rPr lang="en-US" dirty="0" smtClean="0"/>
              <a:t>Helps to Run</a:t>
            </a:r>
          </a:p>
          <a:p>
            <a:r>
              <a:rPr lang="en-US" dirty="0" smtClean="0"/>
              <a:t>Helps to Debug</a:t>
            </a:r>
          </a:p>
          <a:p>
            <a:pPr lvl="1"/>
            <a:r>
              <a:rPr lang="en-US" dirty="0" smtClean="0"/>
              <a:t>Execute step by step</a:t>
            </a:r>
          </a:p>
          <a:p>
            <a:pPr lvl="1"/>
            <a:r>
              <a:rPr lang="en-US" dirty="0" smtClean="0"/>
              <a:t>Use breaks</a:t>
            </a:r>
          </a:p>
          <a:p>
            <a:pPr lvl="1"/>
            <a:r>
              <a:rPr lang="en-US" dirty="0" smtClean="0"/>
              <a:t>Watch the values of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 Files and Documentation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Provide details about 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Keywords</a:t>
            </a:r>
          </a:p>
          <a:p>
            <a:pPr lvl="1"/>
            <a:r>
              <a:rPr lang="en-US" dirty="0"/>
              <a:t>Library functions</a:t>
            </a:r>
          </a:p>
          <a:p>
            <a:pPr lvl="1"/>
            <a:r>
              <a:rPr lang="en-US" dirty="0"/>
              <a:t>Examples</a:t>
            </a:r>
          </a:p>
          <a:p>
            <a:pPr lvl="1"/>
            <a:r>
              <a:rPr lang="en-US" dirty="0"/>
              <a:t>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Lifecycle of a C Program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95300" y="1905000"/>
            <a:ext cx="2228850" cy="12192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Source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971800" y="1600200"/>
            <a:ext cx="2559050" cy="12954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User defined</a:t>
            </a:r>
          </a:p>
          <a:p>
            <a:pPr algn="ctr"/>
            <a:r>
              <a:rPr lang="en-US" sz="2800" b="1"/>
              <a:t>Header File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521450" y="1752600"/>
            <a:ext cx="239395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Standard</a:t>
            </a:r>
          </a:p>
          <a:p>
            <a:pPr algn="ctr"/>
            <a:r>
              <a:rPr lang="en-US" sz="2800" b="1" dirty="0"/>
              <a:t>Header File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1898650" y="3886200"/>
            <a:ext cx="222885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Object File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651000" y="3124200"/>
            <a:ext cx="57785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3384550" y="2895600"/>
            <a:ext cx="74295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47650" y="32004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855503" y="30480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6769100" y="3657600"/>
            <a:ext cx="2311400" cy="10668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Library File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7753352" y="2819400"/>
            <a:ext cx="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767110" y="2971800"/>
            <a:ext cx="1470274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Compile</a:t>
            </a:r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4127500" y="5257800"/>
            <a:ext cx="2641600" cy="114300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5400" algn="ctr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Executable</a:t>
            </a:r>
          </a:p>
          <a:p>
            <a:pPr algn="ctr"/>
            <a:r>
              <a:rPr lang="en-US" sz="2800" b="1" dirty="0"/>
              <a:t>File</a:t>
            </a: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4127500" y="4267200"/>
            <a:ext cx="14033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 flipV="1">
            <a:off x="5530850" y="4267200"/>
            <a:ext cx="12382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5530850" y="42672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987397" y="3657600"/>
            <a:ext cx="87556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r>
              <a:rPr lang="en-US" sz="2800" b="1">
                <a:solidFill>
                  <a:schemeClr val="accent6">
                    <a:lumMod val="75000"/>
                  </a:schemeClr>
                </a:solidFill>
              </a:rPr>
              <a:t>Link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Keywords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 has some words that has a special meaning for the compiler</a:t>
            </a:r>
          </a:p>
          <a:p>
            <a:r>
              <a:rPr lang="en-US"/>
              <a:t>These words can not be used to name variables, functions etc.</a:t>
            </a:r>
          </a:p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4" name="Group 11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7840058"/>
              </p:ext>
            </p:extLst>
          </p:nvPr>
        </p:nvGraphicFramePr>
        <p:xfrm>
          <a:off x="1066800" y="2743200"/>
          <a:ext cx="7893051" cy="3657600"/>
        </p:xfrm>
        <a:graphic>
          <a:graphicData uri="http://schemas.openxmlformats.org/drawingml/2006/table">
            <a:tbl>
              <a:tblPr/>
              <a:tblGrid>
                <a:gridCol w="1973263"/>
                <a:gridCol w="1973263"/>
                <a:gridCol w="1918952"/>
                <a:gridCol w="2027573"/>
              </a:tblGrid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auto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double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int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struct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break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else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long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switch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case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enum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register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typedef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char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extern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return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union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const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float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short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unsigned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continue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for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signed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void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default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goto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sizeof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volatile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do</a:t>
                      </a:r>
                    </a:p>
                  </a:txBody>
                  <a:tcPr marL="99060" marR="9906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if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static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 while</a:t>
                      </a:r>
                    </a:p>
                  </a:txBody>
                  <a:tcPr marL="99060" marR="9906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Variables are placeholders</a:t>
            </a:r>
          </a:p>
          <a:p>
            <a:pPr lvl="1"/>
            <a:r>
              <a:rPr lang="en-US" dirty="0"/>
              <a:t>They can hold values</a:t>
            </a:r>
          </a:p>
          <a:p>
            <a:r>
              <a:rPr lang="en-US" dirty="0" smtClean="0"/>
              <a:t>Each variable takes up some memory space </a:t>
            </a:r>
          </a:p>
          <a:p>
            <a:r>
              <a:rPr lang="en-US" dirty="0" smtClean="0"/>
              <a:t>The </a:t>
            </a:r>
            <a:r>
              <a:rPr lang="en-US" dirty="0"/>
              <a:t>values can be assigned, changed, read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Variables must be defined before using </a:t>
            </a:r>
            <a:r>
              <a:rPr lang="en-US" dirty="0" smtClean="0"/>
              <a:t>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write the keyword for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Then write the name of the variable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c=‘a’;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esc=‘\\’;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exp=3.2e-5;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524000"/>
            <a:ext cx="9245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Name of variable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Case </a:t>
            </a:r>
            <a:r>
              <a:rPr lang="en-US" dirty="0" smtClean="0"/>
              <a:t>sensitive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Count, count &amp; COUNT are different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Can be of any length, but only first </a:t>
            </a:r>
            <a:r>
              <a:rPr lang="en-US" b="1" dirty="0"/>
              <a:t>31</a:t>
            </a:r>
            <a:r>
              <a:rPr lang="en-US" dirty="0"/>
              <a:t> characters are important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contain letters, digits and the ‘_’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first character must be a </a:t>
            </a:r>
            <a:r>
              <a:rPr lang="en-US" dirty="0" smtClean="0"/>
              <a:t>letter or ‘_’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Variable name cannot be same as a keyword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example –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smtClean="0"/>
              <a:t>correct: </a:t>
            </a:r>
            <a:r>
              <a:rPr lang="en-US" dirty="0" err="1" smtClean="0"/>
              <a:t>abcd</a:t>
            </a:r>
            <a:r>
              <a:rPr lang="en-US" dirty="0" smtClean="0"/>
              <a:t>,  abcd2,  abcd_3,  </a:t>
            </a:r>
            <a:r>
              <a:rPr lang="en-US" dirty="0" err="1" smtClean="0"/>
              <a:t>Abcd</a:t>
            </a: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	incorrect: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cd</a:t>
            </a:r>
            <a:r>
              <a:rPr lang="en-US" dirty="0" smtClean="0"/>
              <a:t>, 2abcd, </a:t>
            </a:r>
            <a:r>
              <a:rPr lang="en-US" dirty="0" err="1" smtClean="0"/>
              <a:t>abcd</a:t>
            </a:r>
            <a:r>
              <a:rPr lang="en-US" dirty="0" smtClean="0"/>
              <a:t>…3, </a:t>
            </a:r>
            <a:r>
              <a:rPr lang="en-US" dirty="0" err="1" smtClean="0"/>
              <a:t>ab!cd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of variable</a:t>
            </a:r>
            <a:endParaRPr lang="en-US" dirty="0"/>
          </a:p>
          <a:p>
            <a:pPr lvl="1"/>
            <a:r>
              <a:rPr lang="en-US" dirty="0"/>
              <a:t>Should be clear and meaningful</a:t>
            </a:r>
          </a:p>
          <a:p>
            <a:pPr lvl="1"/>
            <a:r>
              <a:rPr lang="en-US" dirty="0"/>
              <a:t>If two or more words are needed then either separate them using a ‘_’ or keep them together, but start each word except the first one with a capital</a:t>
            </a:r>
          </a:p>
          <a:p>
            <a:pPr lvl="1"/>
            <a:r>
              <a:rPr lang="en-US" dirty="0"/>
              <a:t>For Example –</a:t>
            </a:r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 smtClean="0"/>
              <a:t>student_no</a:t>
            </a:r>
            <a:r>
              <a:rPr lang="en-US" dirty="0"/>
              <a:t>		</a:t>
            </a:r>
            <a:r>
              <a:rPr lang="en-US" dirty="0" err="1" smtClean="0"/>
              <a:t>average_age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	</a:t>
            </a:r>
            <a:r>
              <a:rPr lang="en-US" dirty="0" err="1"/>
              <a:t>dateOfBirth</a:t>
            </a:r>
            <a:r>
              <a:rPr lang="en-US" dirty="0"/>
              <a:t>	</a:t>
            </a:r>
            <a:r>
              <a:rPr lang="en-US" dirty="0" err="1" smtClean="0"/>
              <a:t>averageAge</a:t>
            </a:r>
            <a:endParaRPr lang="en-US" dirty="0"/>
          </a:p>
          <a:p>
            <a:pPr lvl="1"/>
            <a:r>
              <a:rPr lang="en-US" dirty="0"/>
              <a:t>Second way is recommended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variables</a:t>
            </a:r>
          </a:p>
          <a:p>
            <a:pPr lvl="1"/>
            <a:r>
              <a:rPr lang="en-US" dirty="0" smtClean="0"/>
              <a:t>Outside all function</a:t>
            </a:r>
          </a:p>
          <a:p>
            <a:pPr lvl="1"/>
            <a:r>
              <a:rPr lang="en-US" dirty="0" smtClean="0"/>
              <a:t>Can be accessed by any function</a:t>
            </a:r>
          </a:p>
          <a:p>
            <a:r>
              <a:rPr lang="en-US" dirty="0" smtClean="0"/>
              <a:t>Local variables/ automatic variables</a:t>
            </a:r>
          </a:p>
          <a:p>
            <a:pPr lvl="1"/>
            <a:r>
              <a:rPr lang="en-US" dirty="0" smtClean="0"/>
              <a:t>Inside a block/function</a:t>
            </a:r>
          </a:p>
          <a:p>
            <a:pPr lvl="1"/>
            <a:r>
              <a:rPr lang="en-US" dirty="0" smtClean="0"/>
              <a:t>Can be declared at the start of a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you need a programming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communicate with a machine/computer</a:t>
            </a:r>
          </a:p>
          <a:p>
            <a:r>
              <a:rPr lang="en-US" dirty="0" smtClean="0"/>
              <a:t>Robotics</a:t>
            </a:r>
          </a:p>
          <a:p>
            <a:r>
              <a:rPr lang="en-US" dirty="0" smtClean="0"/>
              <a:t>microcontrollers: automobiles and airplanes </a:t>
            </a:r>
          </a:p>
          <a:p>
            <a:r>
              <a:rPr lang="fr-FR" dirty="0" smtClean="0"/>
              <a:t>Embedded processors: phones, portable </a:t>
            </a:r>
            <a:r>
              <a:rPr lang="fr-FR" dirty="0" err="1" smtClean="0"/>
              <a:t>electronics</a:t>
            </a:r>
            <a:r>
              <a:rPr lang="fr-FR" dirty="0" smtClean="0"/>
              <a:t>, etc. </a:t>
            </a:r>
          </a:p>
          <a:p>
            <a:r>
              <a:rPr lang="en-US" dirty="0" smtClean="0"/>
              <a:t>DSP (Digital Signal Processing) processors: digital audio and TV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447800"/>
            <a:ext cx="92456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a;</a:t>
            </a:r>
            <a:endParaRPr lang="en-US" sz="28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a=5;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4191000"/>
            <a:ext cx="924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Global Variable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Outside all function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Can be accessed by any function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2600" y="1671935"/>
            <a:ext cx="185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Global variable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1600200" y="19050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447800"/>
            <a:ext cx="9245600" cy="2667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None/>
            </a:pPr>
            <a:r>
              <a:rPr lang="en-US" sz="280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b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a=5;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4191000"/>
            <a:ext cx="924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en-US" sz="2600" dirty="0" smtClean="0">
                <a:solidFill>
                  <a:prstClr val="black"/>
                </a:solidFill>
              </a:rPr>
              <a:t>Local variables/ automatic variables</a:t>
            </a:r>
          </a:p>
          <a:p>
            <a:pPr marL="548640" lvl="1" indent="-228600">
              <a:spcBef>
                <a:spcPts val="370"/>
              </a:spcBef>
              <a:buClr>
                <a:srgbClr val="9B2D1F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solidFill>
                  <a:prstClr val="black"/>
                </a:solidFill>
              </a:rPr>
              <a:t>Inside a block/function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1602" y="2286000"/>
            <a:ext cx="1715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Local variable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639202" y="2519065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 has basically these data types-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		(integer / whole number)</a:t>
            </a:r>
          </a:p>
          <a:p>
            <a:pPr lvl="1"/>
            <a:r>
              <a:rPr lang="en-US" dirty="0"/>
              <a:t> float		(floating point / fraction)</a:t>
            </a:r>
          </a:p>
          <a:p>
            <a:pPr lvl="1"/>
            <a:r>
              <a:rPr lang="en-US" dirty="0"/>
              <a:t> double	</a:t>
            </a:r>
            <a:r>
              <a:rPr lang="en-US" dirty="0" smtClean="0"/>
              <a:t>	(</a:t>
            </a:r>
            <a:r>
              <a:rPr lang="en-US" dirty="0"/>
              <a:t>double precision float)</a:t>
            </a:r>
          </a:p>
          <a:p>
            <a:pPr lvl="1"/>
            <a:r>
              <a:rPr lang="en-US" dirty="0"/>
              <a:t> char		(character)</a:t>
            </a:r>
          </a:p>
          <a:p>
            <a:pPr lvl="1"/>
            <a:r>
              <a:rPr lang="en-US" dirty="0"/>
              <a:t> void		(empty / no value )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enum</a:t>
            </a: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enumeration)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r>
              <a:rPr lang="en-US" dirty="0"/>
              <a:t> 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533400" y="1758951"/>
            <a:ext cx="99060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  <a:flatTx/>
          </a:bodyPr>
          <a:lstStyle/>
          <a:p>
            <a:pPr algn="l"/>
            <a:r>
              <a:rPr lang="en-US" sz="2400" b="1" u="sng" dirty="0" err="1">
                <a:solidFill>
                  <a:schemeClr val="accent6">
                    <a:lumMod val="50000"/>
                  </a:schemeClr>
                </a:solidFill>
              </a:rPr>
              <a:t>Datatype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		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Size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	               </a:t>
            </a:r>
            <a:r>
              <a:rPr lang="en-US" sz="2400" b="1" u="sng" dirty="0">
                <a:solidFill>
                  <a:schemeClr val="accent6">
                    <a:lumMod val="50000"/>
                  </a:schemeClr>
                </a:solidFill>
              </a:rPr>
              <a:t>Range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char   	8 bits                            0 to 255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char            		8 bits                       -128 to 127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enum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16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bits                          0 to 65,535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short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		16 bits                -32,768 to 32,767</a:t>
            </a:r>
          </a:p>
          <a:p>
            <a:pPr algn="l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  		16 bits                -32,768 to 32,767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unsigned long  	32 bits                 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   0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to 4,294,967,295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          		32 bits    -2,147,483,648 to 2,147,483,647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float          		32 bits      3.4 * (10**-38) to 3.4 * (10**+38)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double         		64 bits    1.7 * (10**-308) to 1.7 * (10**+308)</a:t>
            </a:r>
          </a:p>
          <a:p>
            <a:pPr algn="l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long double    	80 bits  3.4 * (10**-4932) to 1.1 * (10**+4932)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 vs. Double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Single precision (float) gives you 23 bits of significant, 8 bits of exponent, and 1 sign bit.</a:t>
            </a:r>
          </a:p>
          <a:p>
            <a:r>
              <a:rPr lang="en-US" dirty="0" smtClean="0"/>
              <a:t>Double precision (double) gives you 52 bits of significant, 11 bits of exponent, and 1 sign bit.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Variables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Integer: %d</a:t>
            </a:r>
          </a:p>
          <a:p>
            <a:r>
              <a:rPr lang="en-US" dirty="0" smtClean="0"/>
              <a:t>Character : %c</a:t>
            </a:r>
          </a:p>
          <a:p>
            <a:r>
              <a:rPr lang="en-US" dirty="0" smtClean="0"/>
              <a:t>Float : %f</a:t>
            </a:r>
          </a:p>
          <a:p>
            <a:r>
              <a:rPr lang="en-US" dirty="0" smtClean="0"/>
              <a:t>Double : %lf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%% : prints % sign</a:t>
            </a:r>
          </a:p>
          <a:p>
            <a:r>
              <a:rPr lang="en-US" dirty="0" smtClean="0"/>
              <a:t>%</a:t>
            </a:r>
            <a:r>
              <a:rPr lang="en-US" dirty="0" err="1" smtClean="0"/>
              <a:t>i</a:t>
            </a:r>
            <a:r>
              <a:rPr lang="en-US" dirty="0" smtClean="0"/>
              <a:t> : signed decimal integer</a:t>
            </a:r>
          </a:p>
          <a:p>
            <a:r>
              <a:rPr lang="en-US" dirty="0" smtClean="0"/>
              <a:t>%x : unsigned hexadecimal number</a:t>
            </a:r>
          </a:p>
          <a:p>
            <a:r>
              <a:rPr lang="en-US" dirty="0" smtClean="0"/>
              <a:t>%e : scientific notation</a:t>
            </a:r>
          </a:p>
          <a:p>
            <a:r>
              <a:rPr lang="en-US" dirty="0" smtClean="0"/>
              <a:t>%p:  displays a pointer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2.6)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\n : newline</a:t>
            </a:r>
          </a:p>
          <a:p>
            <a:r>
              <a:rPr lang="en-US" dirty="0" smtClean="0"/>
              <a:t>\t: horizontal tab</a:t>
            </a:r>
          </a:p>
          <a:p>
            <a:r>
              <a:rPr lang="en-US" dirty="0" smtClean="0"/>
              <a:t>\\: backslash</a:t>
            </a:r>
          </a:p>
          <a:p>
            <a:r>
              <a:rPr lang="en-US" dirty="0" smtClean="0"/>
              <a:t>etc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Specifier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 ("Preceding with blanks: %10d \n", 1977);</a:t>
            </a:r>
          </a:p>
          <a:p>
            <a:pPr lvl="1"/>
            <a:r>
              <a:rPr lang="en-US" dirty="0" smtClean="0"/>
              <a:t>print as a decimal integer with a width of at least 10 wide with space padded to left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 ("Preceding with zeros: %010d \n", 1977);</a:t>
            </a:r>
          </a:p>
          <a:p>
            <a:pPr lvl="1"/>
            <a:r>
              <a:rPr lang="en-US" dirty="0" smtClean="0"/>
              <a:t>print as a decimal integer with a width of at least 10 wide with zero padded to left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("%3.2f\</a:t>
            </a:r>
            <a:r>
              <a:rPr lang="en-US" dirty="0" err="1" smtClean="0"/>
              <a:t>n",d</a:t>
            </a:r>
            <a:r>
              <a:rPr lang="en-US" dirty="0" smtClean="0"/>
              <a:t>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Invented and first implemented by Dennis Ritchie</a:t>
            </a:r>
          </a:p>
          <a:p>
            <a:r>
              <a:rPr lang="en-US" dirty="0" smtClean="0"/>
              <a:t>Middle level language</a:t>
            </a:r>
          </a:p>
          <a:p>
            <a:r>
              <a:rPr lang="en-US" dirty="0" smtClean="0"/>
              <a:t>Structured and disciplined approach to computer program</a:t>
            </a:r>
          </a:p>
          <a:p>
            <a:r>
              <a:rPr lang="en-US" dirty="0" smtClean="0"/>
              <a:t>ANSI (American National Standards Institute) approved a standard in 1989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("%d %o %x %X\n", 90, 90, 90, 90);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("%e %E\n", 99.231, 99.231);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90 132 5a </a:t>
            </a:r>
            <a:r>
              <a:rPr lang="en-US" dirty="0" err="1" smtClean="0"/>
              <a:t>5A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9.92310e+01 </a:t>
            </a:r>
            <a:r>
              <a:rPr lang="en-US" dirty="0" err="1" smtClean="0"/>
              <a:t>9.92310E+01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("%d %o %x %X\n", 90, 90, 90, 90);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("%e %E\n", 99.231, 99.231);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90 132 5a </a:t>
            </a:r>
            <a:r>
              <a:rPr lang="en-US" dirty="0" err="1" smtClean="0"/>
              <a:t>5A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9.92310e+01 </a:t>
            </a:r>
            <a:r>
              <a:rPr lang="en-US" dirty="0" err="1" smtClean="0"/>
              <a:t>9.92310E+01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2057400"/>
            <a:ext cx="5994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Alphabets in the number representation will be shown in capital letter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581400" y="24384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705100" y="25527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</a:t>
            </a:r>
            <a:r>
              <a:rPr lang="en-US" dirty="0" err="1" smtClean="0"/>
              <a:t>printf</a:t>
            </a:r>
            <a:r>
              <a:rPr lang="en-US" dirty="0" smtClean="0"/>
              <a:t> (sec 8.5)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main() {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("Characters: %c %c \n", 'a', 65);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("Decimals: %d %ld\n", 1977, 650000L);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("Preceding with blanks: %10d \n", 1977);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("Preceding with zeros: %010d \n", 1977);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("Some different radices: %d %x %o %#x %#o \n", 100, 100, 100, 100, 100);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("floats: %4.2f %+.0e %E \n", 3.1416, 3.1416, 3.1416);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("Width trick: %*d \n", 5, 10);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("%s \n", "A string");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return 0;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648200"/>
            <a:ext cx="375385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("num=%d", num);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2286000"/>
            <a:ext cx="3276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&amp; (ampersand) : ADDRESS OPERATOR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multiple numbers from keyboard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int num1, num2;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scanf("%d %d", &amp;num1, &amp;num2);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pt-BR" dirty="0" smtClean="0"/>
              <a:t>Input must be seperated by blank, tab or newline</a:t>
            </a:r>
          </a:p>
          <a:p>
            <a:r>
              <a:rPr lang="en-US" dirty="0" smtClean="0"/>
              <a:t>Common programming error:</a:t>
            </a:r>
          </a:p>
          <a:p>
            <a:pPr lvl="1"/>
            <a:r>
              <a:rPr lang="en-US" dirty="0" smtClean="0"/>
              <a:t>Forgetting address operator (&amp;) before variable name in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 smtClean="0"/>
              <a:t>Placing commas (when none are needed) between conversion </a:t>
            </a:r>
            <a:r>
              <a:rPr lang="en-US" dirty="0" err="1" smtClean="0"/>
              <a:t>specifiers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Combination of operators and operands</a:t>
            </a:r>
          </a:p>
          <a:p>
            <a:r>
              <a:rPr lang="en-US" dirty="0" smtClean="0"/>
              <a:t>Appear on the right side of an assignment statement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Depending on the number of operand, operators can be-</a:t>
            </a:r>
          </a:p>
          <a:p>
            <a:pPr lvl="1"/>
            <a:r>
              <a:rPr lang="en-US" dirty="0" smtClean="0"/>
              <a:t>Unary	(-a)</a:t>
            </a:r>
          </a:p>
          <a:p>
            <a:pPr lvl="1"/>
            <a:r>
              <a:rPr lang="en-US" dirty="0" smtClean="0"/>
              <a:t>Binary	(a-b)</a:t>
            </a:r>
          </a:p>
          <a:p>
            <a:pPr lvl="1"/>
            <a:r>
              <a:rPr lang="en-US" dirty="0" smtClean="0"/>
              <a:t>Ternary	(later)</a:t>
            </a:r>
          </a:p>
          <a:p>
            <a:r>
              <a:rPr lang="en-US" dirty="0" smtClean="0"/>
              <a:t>Depending on the functionality, operators can be-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Bitwise</a:t>
            </a:r>
          </a:p>
          <a:p>
            <a:pPr lvl="1"/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Relational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Operators containing two symbols can not be separated by space.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600200"/>
          <a:ext cx="8001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44657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Sign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Comments</a:t>
                      </a:r>
                      <a:endParaRPr lang="en-US" sz="2400" dirty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+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Minus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Binary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*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Multiply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/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Division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Binary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77080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Modulus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Operators can only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be integer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++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Increment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--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Decrement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  <a:tr h="446575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-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Unary negation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Unary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count=count*num+88/val-19%count;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x=‘a’;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y=‘b’;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z=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and Decrement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Postfix operator</a:t>
            </a:r>
          </a:p>
          <a:p>
            <a:pPr lvl="1"/>
            <a:r>
              <a:rPr lang="en-US" dirty="0" smtClean="0"/>
              <a:t>n++, n--</a:t>
            </a:r>
          </a:p>
          <a:p>
            <a:r>
              <a:rPr lang="en-US" dirty="0" smtClean="0"/>
              <a:t>Prefix operator</a:t>
            </a:r>
          </a:p>
          <a:p>
            <a:pPr lvl="1"/>
            <a:r>
              <a:rPr lang="en-US" dirty="0" smtClean="0"/>
              <a:t>++n, --n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first look at C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3906" t="22876" r="61719" b="59375"/>
          <a:stretch>
            <a:fillRect/>
          </a:stretch>
        </p:blipFill>
        <p:spPr bwMode="auto">
          <a:xfrm>
            <a:off x="1403350" y="2362200"/>
            <a:ext cx="735998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704579" y="35814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95950" y="25262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8250" y="1916668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type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55000" y="4191000"/>
            <a:ext cx="140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29500" y="28194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of program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94600" y="48768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end of program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550" y="5943600"/>
            <a:ext cx="206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Library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13400" y="1752600"/>
            <a:ext cx="24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header file</a:t>
            </a:r>
            <a:endParaRPr lang="en-US" dirty="0"/>
          </a:p>
        </p:txBody>
      </p:sp>
      <p:cxnSp>
        <p:nvCxnSpPr>
          <p:cNvPr id="20" name="Shape 19"/>
          <p:cNvCxnSpPr>
            <a:stCxn id="13" idx="1"/>
          </p:cNvCxnSpPr>
          <p:nvPr/>
        </p:nvCxnSpPr>
        <p:spPr>
          <a:xfrm rot="10800000" flipV="1">
            <a:off x="4498975" y="1937266"/>
            <a:ext cx="1114425" cy="360402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7" idx="1"/>
          </p:cNvCxnSpPr>
          <p:nvPr/>
        </p:nvCxnSpPr>
        <p:spPr>
          <a:xfrm rot="10800000" flipV="1">
            <a:off x="3632200" y="2710934"/>
            <a:ext cx="2063750" cy="337066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2"/>
          </p:cNvCxnSpPr>
          <p:nvPr/>
        </p:nvCxnSpPr>
        <p:spPr>
          <a:xfrm rot="16200000" flipH="1">
            <a:off x="1935664" y="2290261"/>
            <a:ext cx="685800" cy="677278"/>
          </a:xfrm>
          <a:prstGeom prst="bentConnector3">
            <a:avLst>
              <a:gd name="adj1" fmla="val 6025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1"/>
          </p:cNvCxnSpPr>
          <p:nvPr/>
        </p:nvCxnSpPr>
        <p:spPr>
          <a:xfrm rot="10800000">
            <a:off x="8456929" y="3766066"/>
            <a:ext cx="2476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0" idx="1"/>
          </p:cNvCxnSpPr>
          <p:nvPr/>
        </p:nvCxnSpPr>
        <p:spPr>
          <a:xfrm rot="10800000" flipV="1">
            <a:off x="2724150" y="3004066"/>
            <a:ext cx="4705350" cy="468868"/>
          </a:xfrm>
          <a:prstGeom prst="bentConnector3">
            <a:avLst>
              <a:gd name="adj1" fmla="val 2603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1" idx="1"/>
          </p:cNvCxnSpPr>
          <p:nvPr/>
        </p:nvCxnSpPr>
        <p:spPr>
          <a:xfrm rot="10800000">
            <a:off x="2641600" y="4375666"/>
            <a:ext cx="4953000" cy="685800"/>
          </a:xfrm>
          <a:prstGeom prst="bentConnector3">
            <a:avLst>
              <a:gd name="adj1" fmla="val 8692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hape 52"/>
          <p:cNvCxnSpPr>
            <a:stCxn id="12" idx="0"/>
          </p:cNvCxnSpPr>
          <p:nvPr/>
        </p:nvCxnSpPr>
        <p:spPr>
          <a:xfrm rot="5400000" flipH="1" flipV="1">
            <a:off x="995621" y="3884871"/>
            <a:ext cx="2177534" cy="1939925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hape 61"/>
          <p:cNvCxnSpPr>
            <a:stCxn id="9" idx="1"/>
          </p:cNvCxnSpPr>
          <p:nvPr/>
        </p:nvCxnSpPr>
        <p:spPr>
          <a:xfrm rot="10800000">
            <a:off x="6562725" y="3874532"/>
            <a:ext cx="1692275" cy="5011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9" idx="1"/>
          </p:cNvCxnSpPr>
          <p:nvPr/>
        </p:nvCxnSpPr>
        <p:spPr>
          <a:xfrm rot="10800000">
            <a:off x="4168775" y="3264932"/>
            <a:ext cx="4086225" cy="1110734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7" idx="1"/>
            <a:endCxn id="75" idx="0"/>
          </p:cNvCxnSpPr>
          <p:nvPr/>
        </p:nvCxnSpPr>
        <p:spPr>
          <a:xfrm rot="10800000" flipV="1">
            <a:off x="3425825" y="2710934"/>
            <a:ext cx="2270125" cy="92439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219450" y="3635324"/>
            <a:ext cx="4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Bitwise Operators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These operators are used for bitwise logic operations.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operands must be integer values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‘&amp;’		bitwise AND		</a:t>
            </a:r>
            <a:r>
              <a:rPr lang="en-US" sz="2800" dirty="0" smtClean="0"/>
              <a:t>	binary</a:t>
            </a:r>
            <a:r>
              <a:rPr lang="en-US" sz="28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‘^’		</a:t>
            </a:r>
            <a:r>
              <a:rPr lang="en-US" sz="2800" dirty="0" smtClean="0"/>
              <a:t>bitwise </a:t>
            </a:r>
            <a:r>
              <a:rPr lang="en-US" sz="2800" dirty="0"/>
              <a:t>XOR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‘|’		</a:t>
            </a:r>
            <a:r>
              <a:rPr lang="en-US" sz="2800" dirty="0" smtClean="0"/>
              <a:t>bitwise </a:t>
            </a:r>
            <a:r>
              <a:rPr lang="en-US" sz="2800" dirty="0"/>
              <a:t>OR		</a:t>
            </a:r>
            <a:r>
              <a:rPr lang="en-US" sz="2800" dirty="0" smtClean="0"/>
              <a:t>	binary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‘~’		1’s complement		unary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‘!’		</a:t>
            </a:r>
            <a:r>
              <a:rPr lang="en-US" sz="2800" dirty="0" smtClean="0"/>
              <a:t>bitwise </a:t>
            </a:r>
            <a:r>
              <a:rPr lang="en-US" sz="2800" dirty="0"/>
              <a:t>NOT		</a:t>
            </a:r>
            <a:r>
              <a:rPr lang="en-US" sz="2800" dirty="0" smtClean="0"/>
              <a:t>	unary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‘&lt;&lt;’		left shift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‘&gt;&gt;’		right shift			binary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(sec 11.5)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1905000"/>
          <a:ext cx="84201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700"/>
                <a:gridCol w="2806700"/>
                <a:gridCol w="2806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&amp;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Bitwise 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 &amp; 110 = 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Bitwise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&amp; 001 = 101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^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Bitwise XOR</a:t>
                      </a:r>
                      <a:r>
                        <a:rPr lang="en-US" baseline="0" dirty="0" smtClean="0"/>
                        <a:t> (exclusive OR)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r>
                        <a:rPr lang="en-US" baseline="0" dirty="0" smtClean="0"/>
                        <a:t> &amp; 101 = 011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1’s 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 = 011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(AND)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&amp;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(OR)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|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(XOR)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09800" y="2286000"/>
          <a:ext cx="380042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76220"/>
                <a:gridCol w="25146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^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 (to be taught later)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=128; </a:t>
            </a:r>
            <a:r>
              <a:rPr lang="en-US" dirty="0" err="1" smtClean="0"/>
              <a:t>i</a:t>
            </a:r>
            <a:r>
              <a:rPr lang="en-US" dirty="0" smtClean="0"/>
              <a:t>&gt;0; 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/2)</a:t>
            </a:r>
          </a:p>
          <a:p>
            <a:pPr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i</a:t>
            </a:r>
            <a:r>
              <a:rPr lang="en-US" dirty="0" smtClean="0"/>
              <a:t> &amp; 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err="1" smtClean="0"/>
              <a:t>printf</a:t>
            </a:r>
            <a:r>
              <a:rPr lang="en-US" dirty="0" smtClean="0"/>
              <a:t>("1 ");</a:t>
            </a:r>
          </a:p>
          <a:p>
            <a:pPr>
              <a:buNone/>
            </a:pPr>
            <a:r>
              <a:rPr lang="en-US" dirty="0" smtClean="0"/>
              <a:t>		else </a:t>
            </a:r>
            <a:r>
              <a:rPr lang="en-US" dirty="0" err="1" smtClean="0"/>
              <a:t>printf</a:t>
            </a:r>
            <a:r>
              <a:rPr lang="en-US" dirty="0" smtClean="0"/>
              <a:t>("0 ");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1905000"/>
          <a:ext cx="2590800" cy="4064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/>
                <a:gridCol w="1676400"/>
              </a:tblGrid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Loop counter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Bit pattern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10000000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01000000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00100000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00010000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00001000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00000010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Operators (sec 11.8)</a:t>
            </a: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371600"/>
            <a:ext cx="9245600" cy="5410200"/>
          </a:xfrm>
        </p:spPr>
        <p:txBody>
          <a:bodyPr/>
          <a:lstStyle/>
          <a:p>
            <a:r>
              <a:rPr lang="en-US" sz="3200" dirty="0"/>
              <a:t>These operators assign the value of the expression on the right to the variable on the left</a:t>
            </a:r>
          </a:p>
          <a:p>
            <a:pPr>
              <a:buFontTx/>
              <a:buNone/>
            </a:pPr>
            <a:endParaRPr lang="en-US" sz="3200" dirty="0"/>
          </a:p>
          <a:p>
            <a:pPr>
              <a:buFontTx/>
              <a:buNone/>
            </a:pPr>
            <a:r>
              <a:rPr lang="en-US" sz="3200" dirty="0"/>
              <a:t>	‘=’			assign			binary	</a:t>
            </a:r>
          </a:p>
          <a:p>
            <a:pPr>
              <a:buFontTx/>
              <a:buNone/>
            </a:pPr>
            <a:endParaRPr lang="en-US" sz="3200" dirty="0"/>
          </a:p>
          <a:p>
            <a:r>
              <a:rPr lang="en-US" sz="3200" dirty="0"/>
              <a:t>Shortcuts</a:t>
            </a:r>
          </a:p>
          <a:p>
            <a:pPr lvl="1"/>
            <a:r>
              <a:rPr lang="en-US" sz="2800" dirty="0"/>
              <a:t>a += b;	means		a = a + b;</a:t>
            </a:r>
          </a:p>
          <a:p>
            <a:pPr>
              <a:buFontTx/>
              <a:buNone/>
            </a:pPr>
            <a:r>
              <a:rPr lang="en-US" sz="3200" dirty="0"/>
              <a:t>‘+=’, ‘- =’, ‘*=’, ‘/=’, ‘%=’, </a:t>
            </a:r>
          </a:p>
          <a:p>
            <a:pPr>
              <a:buFontTx/>
              <a:buNone/>
            </a:pPr>
            <a:r>
              <a:rPr lang="en-US" sz="3200" dirty="0"/>
              <a:t>‘&amp;=’, ‘|=’, ‘^=’, ‘&lt;&lt;=’, ‘&gt;&gt;=’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Operators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These operators are used for comparison. The result is </a:t>
            </a:r>
            <a:r>
              <a:rPr lang="en-US" sz="3200" dirty="0" err="1"/>
              <a:t>boolean</a:t>
            </a:r>
            <a:r>
              <a:rPr lang="en-US" sz="32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‘&lt;’		less than		binary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‘&gt;’		greater than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‘&lt;=’		less/equal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‘&gt;=’		greater/equal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‘==’		equal			binary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‘!=’		not equal		</a:t>
            </a:r>
            <a:r>
              <a:rPr lang="en-US" sz="3200" dirty="0" smtClean="0"/>
              <a:t>binary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Operators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operators are evaluating logical expressions.</a:t>
            </a:r>
          </a:p>
          <a:p>
            <a:r>
              <a:rPr lang="en-US" dirty="0"/>
              <a:t>The result is </a:t>
            </a:r>
            <a:r>
              <a:rPr lang="en-US" dirty="0" err="1"/>
              <a:t>boolean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‘&amp;&amp;’	</a:t>
            </a:r>
            <a:r>
              <a:rPr lang="en-US" dirty="0" smtClean="0"/>
              <a:t>	logical </a:t>
            </a:r>
            <a:r>
              <a:rPr lang="en-US" dirty="0"/>
              <a:t>AND		binary	</a:t>
            </a:r>
          </a:p>
          <a:p>
            <a:pPr>
              <a:buFontTx/>
              <a:buNone/>
            </a:pPr>
            <a:r>
              <a:rPr lang="en-US" dirty="0"/>
              <a:t>‘||’		logical OR		binary</a:t>
            </a:r>
          </a:p>
          <a:p>
            <a:pPr>
              <a:buFontTx/>
              <a:buNone/>
            </a:pPr>
            <a:r>
              <a:rPr lang="en-US" dirty="0"/>
              <a:t>‘!’		logical NOT		unary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</a:t>
            </a:r>
            <a:r>
              <a:rPr lang="en-US" dirty="0" smtClean="0"/>
              <a:t>there </a:t>
            </a:r>
            <a:r>
              <a:rPr lang="en-US" dirty="0"/>
              <a:t>are a chain of operations, then C defines which of them will be applied first</a:t>
            </a:r>
            <a:r>
              <a:rPr lang="en-US" dirty="0" smtClean="0"/>
              <a:t>.</a:t>
            </a:r>
          </a:p>
          <a:p>
            <a:r>
              <a:rPr lang="en-US" sz="2800" dirty="0" smtClean="0"/>
              <a:t>*, / and % are higher in precedence that + and -</a:t>
            </a:r>
          </a:p>
          <a:p>
            <a:r>
              <a:rPr lang="en-US" dirty="0" smtClean="0"/>
              <a:t>Precedence can be altered by using parentheses</a:t>
            </a:r>
          </a:p>
          <a:p>
            <a:pPr lvl="1"/>
            <a:r>
              <a:rPr lang="en-US" dirty="0" smtClean="0"/>
              <a:t>Innermost parentheses evaluated first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For example-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6+4/2	is	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because ‘/’ has precedence over ‘+’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	if we want the ‘+’ to work first, we </a:t>
            </a:r>
            <a:r>
              <a:rPr lang="en-US" dirty="0" smtClean="0"/>
              <a:t>should </a:t>
            </a:r>
            <a:r>
              <a:rPr lang="en-US" dirty="0"/>
              <a:t>write-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(6+4)/2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look at C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# include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“This is a short C program</a:t>
            </a:r>
            <a:r>
              <a:rPr lang="en-US" sz="2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);	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# include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# symbol indicates a preprocessor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It means it has to be done before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compilation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/>
              <a:t>#include to include the contents of the header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</a:t>
            </a:r>
            <a:r>
              <a:rPr lang="en-US" dirty="0" smtClean="0"/>
              <a:t>Chart (sec 11.10)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9118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Arial Black" pitchFamily="34" charset="0"/>
              </a:rPr>
              <a:t>!	~	++	</a:t>
            </a:r>
            <a:r>
              <a:rPr lang="en-US" sz="2800" dirty="0" smtClean="0">
                <a:latin typeface="Arial Black" pitchFamily="34" charset="0"/>
              </a:rPr>
              <a:t>--</a:t>
            </a:r>
            <a:r>
              <a:rPr lang="en-US" sz="2800" dirty="0">
                <a:latin typeface="Arial Black" pitchFamily="34" charset="0"/>
              </a:rPr>
              <a:t>	+	- 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*	/	%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+	-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&lt;&lt;		&gt;&gt;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&lt;	&lt;=	&gt;	&gt;=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==		!=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^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&amp;&amp;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||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Arial Black" pitchFamily="34" charset="0"/>
              </a:rPr>
              <a:t>	=	+=	-=	*=	/=	%=	&amp;=	|=	^=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Stepwise evaluation of the expression x=7/6*4+3/5+3</a:t>
            </a:r>
          </a:p>
          <a:p>
            <a:pPr lvl="1"/>
            <a:r>
              <a:rPr lang="en-US" dirty="0" smtClean="0"/>
              <a:t>x=7/6*4+3/8+3</a:t>
            </a:r>
          </a:p>
          <a:p>
            <a:pPr lvl="1"/>
            <a:r>
              <a:rPr lang="en-US" dirty="0" smtClean="0"/>
              <a:t>x=1*4+3/5+3	operation: /</a:t>
            </a:r>
          </a:p>
          <a:p>
            <a:pPr lvl="1"/>
            <a:r>
              <a:rPr lang="en-US" dirty="0" smtClean="0"/>
              <a:t>x=4+3/5+3	operation: *</a:t>
            </a:r>
          </a:p>
          <a:p>
            <a:pPr lvl="1"/>
            <a:r>
              <a:rPr lang="en-US" dirty="0" smtClean="0"/>
              <a:t>x=4+0+3		operation: /</a:t>
            </a:r>
          </a:p>
          <a:p>
            <a:pPr lvl="1"/>
            <a:r>
              <a:rPr lang="en-US" dirty="0" smtClean="0"/>
              <a:t>x=4+3		operation: +</a:t>
            </a:r>
          </a:p>
          <a:p>
            <a:pPr lvl="1"/>
            <a:r>
              <a:rPr lang="en-US" dirty="0" smtClean="0"/>
              <a:t>x=7		operation: +</a:t>
            </a:r>
          </a:p>
          <a:p>
            <a:r>
              <a:rPr lang="en-US" dirty="0" smtClean="0"/>
              <a:t>All the operators associate from left to right except for assignment operators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Determining difference between two persons’ height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f1, i1, f2, i2, f3, i3, d;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one: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&amp;f1, &amp;i1);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("Enter height (</a:t>
            </a:r>
            <a:r>
              <a:rPr lang="en-US" dirty="0" err="1" smtClean="0"/>
              <a:t>feet,inches</a:t>
            </a:r>
            <a:r>
              <a:rPr lang="en-US" dirty="0" smtClean="0"/>
              <a:t>) of person two: ");</a:t>
            </a:r>
          </a:p>
          <a:p>
            <a:pPr lvl="1">
              <a:buNone/>
            </a:pP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d,%d</a:t>
            </a:r>
            <a:r>
              <a:rPr lang="en-US" dirty="0" smtClean="0"/>
              <a:t>", &amp;f2, &amp;i2);</a:t>
            </a:r>
          </a:p>
          <a:p>
            <a:pPr lvl="1">
              <a:buNone/>
            </a:pPr>
            <a:r>
              <a:rPr lang="en-US" dirty="0" smtClean="0"/>
              <a:t>d=(f1*12+i1)-(f2*12+i2);</a:t>
            </a:r>
          </a:p>
          <a:p>
            <a:pPr lvl="1">
              <a:buNone/>
            </a:pPr>
            <a:r>
              <a:rPr lang="en-US" dirty="0" smtClean="0"/>
              <a:t>f3=d/12;</a:t>
            </a:r>
          </a:p>
          <a:p>
            <a:pPr lvl="1">
              <a:buNone/>
            </a:pPr>
            <a:r>
              <a:rPr lang="en-US" dirty="0" smtClean="0"/>
              <a:t>i3=d%12;</a:t>
            </a:r>
          </a:p>
          <a:p>
            <a:pPr lvl="1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("Difference between height is %d feet, %d inches\n", f3, i3);</a:t>
            </a:r>
          </a:p>
          <a:p>
            <a:pPr lvl="1">
              <a:buNone/>
            </a:pPr>
            <a:r>
              <a:rPr lang="en-US" dirty="0" smtClean="0"/>
              <a:t>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 (sec 4.5,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 allows mixing of types</a:t>
            </a:r>
          </a:p>
          <a:p>
            <a:r>
              <a:rPr lang="en-US" dirty="0" smtClean="0"/>
              <a:t>Integral promotion</a:t>
            </a:r>
          </a:p>
          <a:p>
            <a:pPr lvl="1"/>
            <a:r>
              <a:rPr lang="en-US" dirty="0" smtClean="0"/>
              <a:t>During evaluation of an expression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‘A’+2</a:t>
            </a:r>
            <a:endParaRPr lang="en-US" dirty="0" smtClean="0"/>
          </a:p>
          <a:p>
            <a:r>
              <a:rPr lang="en-US" dirty="0" smtClean="0"/>
              <a:t>Type promotion</a:t>
            </a:r>
          </a:p>
          <a:p>
            <a:pPr lvl="1"/>
            <a:r>
              <a:rPr lang="en-US" dirty="0" smtClean="0"/>
              <a:t>Converts all operands “up” to the type of the largest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Operands that differ in type may undergo type conversion</a:t>
            </a:r>
          </a:p>
          <a:p>
            <a:r>
              <a:rPr lang="en-US" dirty="0" smtClean="0"/>
              <a:t>In general the result will be expressed in the highest precision possible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=7;</a:t>
            </a:r>
          </a:p>
          <a:p>
            <a:r>
              <a:rPr lang="en-US" dirty="0" smtClean="0"/>
              <a:t>float f=5.5;</a:t>
            </a:r>
          </a:p>
          <a:p>
            <a:endParaRPr lang="en-US" dirty="0" smtClean="0"/>
          </a:p>
          <a:p>
            <a:r>
              <a:rPr lang="en-US" dirty="0" err="1" smtClean="0"/>
              <a:t>i+f</a:t>
            </a:r>
            <a:r>
              <a:rPr lang="en-US" dirty="0" smtClean="0"/>
              <a:t> 		:	12.5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 (sec 4.5,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float f;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=10;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f=23.25;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"%f \n", 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*f);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Conversion in assignment (sec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Type of right side is converted to the type if the left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char c;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=1111;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c=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"%d, %c \n", c, c);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3733800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Output:</a:t>
            </a:r>
          </a:p>
          <a:p>
            <a:r>
              <a:rPr lang="en-US" sz="2000" dirty="0" smtClean="0"/>
              <a:t>W, 87</a:t>
            </a:r>
            <a:endParaRPr lang="en-US" sz="2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 (sec 4.5,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Loss of precision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f=7/2;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f);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f=7/2.0;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f=7.0/2;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Name of the header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file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Header files: constants, functions, other declarations 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You must know which header you need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Use help and documentation to find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</a:t>
            </a:r>
            <a:r>
              <a:rPr lang="en-US" dirty="0" smtClean="0"/>
              <a:t>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Value of an expression can be converted to a different data type if desired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Temporary type </a:t>
            </a:r>
            <a:r>
              <a:rPr lang="en-US" dirty="0" smtClean="0"/>
              <a:t>change</a:t>
            </a:r>
            <a:endParaRPr lang="en-US" dirty="0" smtClean="0"/>
          </a:p>
          <a:p>
            <a:r>
              <a:rPr lang="en-US" i="1" dirty="0" smtClean="0"/>
              <a:t>(data type) expression</a:t>
            </a:r>
          </a:p>
          <a:p>
            <a:endParaRPr lang="en-US" i="1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=7;</a:t>
            </a:r>
          </a:p>
          <a:p>
            <a:r>
              <a:rPr lang="en-US" dirty="0" smtClean="0"/>
              <a:t>float f=5.5;</a:t>
            </a:r>
          </a:p>
          <a:p>
            <a:endParaRPr lang="en-US" i="1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i+f</a:t>
            </a:r>
            <a:r>
              <a:rPr lang="en-US" dirty="0" smtClean="0"/>
              <a:t>)%2	: error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int</a:t>
            </a:r>
            <a:r>
              <a:rPr lang="en-US" dirty="0" smtClean="0"/>
              <a:t>)(</a:t>
            </a:r>
            <a:r>
              <a:rPr lang="en-US" dirty="0" err="1" smtClean="0"/>
              <a:t>i+f</a:t>
            </a:r>
            <a:r>
              <a:rPr lang="en-US" dirty="0" smtClean="0"/>
              <a:t>))%2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f=(double)7/2;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"%d \n", (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)f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f=7/(double)2;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"%d \n", (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)f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(sec 4.7)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Loss of precision</a:t>
            </a: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double f;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f=(double)(7/2);</a:t>
            </a:r>
          </a:p>
          <a:p>
            <a:pPr>
              <a:buNone/>
            </a:pPr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"%lf \n", 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"%d \n", (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)f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endParaRPr lang="en-US" sz="2800" dirty="0" smtClean="0">
              <a:solidFill>
                <a:srgbClr val="A31515"/>
              </a:solidFill>
              <a:latin typeface="Consolas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2895600"/>
            <a:ext cx="32129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7/2=5</a:t>
            </a:r>
          </a:p>
          <a:p>
            <a:r>
              <a:rPr lang="en-US" sz="2000" dirty="0" smtClean="0"/>
              <a:t>(double)(7/2)=(double)(5)=5.0</a:t>
            </a:r>
            <a:endParaRPr lang="en-US" sz="20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</a:t>
            </a:r>
            <a:r>
              <a:rPr lang="en-US" dirty="0" smtClean="0"/>
              <a:t> Modifiers (sec 4.1)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9144000" cy="4572000"/>
          </a:xfrm>
        </p:spPr>
        <p:txBody>
          <a:bodyPr>
            <a:normAutofit/>
          </a:bodyPr>
          <a:lstStyle/>
          <a:p>
            <a:r>
              <a:rPr lang="en-US" dirty="0"/>
              <a:t>Modifiers</a:t>
            </a:r>
          </a:p>
          <a:p>
            <a:pPr lvl="1"/>
            <a:r>
              <a:rPr lang="en-US" dirty="0"/>
              <a:t> long</a:t>
            </a:r>
          </a:p>
          <a:p>
            <a:pPr lvl="1"/>
            <a:r>
              <a:rPr lang="en-US" dirty="0"/>
              <a:t> short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unsigned</a:t>
            </a:r>
          </a:p>
          <a:p>
            <a:pPr lvl="1"/>
            <a:r>
              <a:rPr lang="en-US" dirty="0" smtClean="0"/>
              <a:t>signed</a:t>
            </a:r>
          </a:p>
          <a:p>
            <a:pPr lvl="1"/>
            <a:r>
              <a:rPr lang="en-US" dirty="0" smtClean="0"/>
              <a:t>Except type </a:t>
            </a:r>
            <a:r>
              <a:rPr lang="en-US" b="1" dirty="0" smtClean="0"/>
              <a:t>void</a:t>
            </a:r>
            <a:r>
              <a:rPr lang="en-US" dirty="0" smtClean="0"/>
              <a:t>, the basic data types may have various modifiers preceding them.</a:t>
            </a:r>
          </a:p>
          <a:p>
            <a:r>
              <a:rPr lang="en-US" dirty="0" smtClean="0"/>
              <a:t>Multiple modifiers can be used in a declaration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</a:t>
            </a:r>
            <a:r>
              <a:rPr lang="en-US" dirty="0" smtClean="0"/>
              <a:t> Modifiers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91440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Qualifiers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const</a:t>
            </a:r>
          </a:p>
          <a:p>
            <a:pPr lvl="2"/>
            <a:r>
              <a:rPr lang="en-US" sz="2400" dirty="0" smtClean="0"/>
              <a:t>may not be changed by your program. </a:t>
            </a:r>
          </a:p>
          <a:p>
            <a:pPr lvl="2"/>
            <a:r>
              <a:rPr lang="en-US" sz="2400" dirty="0" smtClean="0"/>
              <a:t>can be given an initial value, however.</a:t>
            </a:r>
          </a:p>
          <a:p>
            <a:pPr lvl="2"/>
            <a:r>
              <a:rPr lang="en-US" sz="2400" dirty="0" smtClean="0"/>
              <a:t>compiler is free to place variables of this type into read-only memory (ROM).</a:t>
            </a:r>
            <a:endParaRPr lang="en-US" sz="2400" dirty="0"/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volatile</a:t>
            </a:r>
          </a:p>
          <a:p>
            <a:pPr lvl="2"/>
            <a:r>
              <a:rPr lang="en-US" sz="2200" dirty="0" smtClean="0"/>
              <a:t>can be changed by your program and also external program</a:t>
            </a:r>
          </a:p>
          <a:p>
            <a:pPr lvl="1"/>
            <a:r>
              <a:rPr lang="en-US" sz="2800" dirty="0" smtClean="0"/>
              <a:t>One or both modifiers can be used in a declaration</a:t>
            </a:r>
          </a:p>
          <a:p>
            <a:pPr lvl="1"/>
            <a:endParaRPr lang="en-US" sz="26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/>
              <a:t> long </a:t>
            </a:r>
            <a:r>
              <a:rPr lang="en-US" dirty="0" smtClean="0"/>
              <a:t>double</a:t>
            </a:r>
            <a:endParaRPr lang="en-US" dirty="0"/>
          </a:p>
          <a:p>
            <a:pPr lvl="1"/>
            <a:r>
              <a:rPr lang="en-US" dirty="0"/>
              <a:t> unsigned long </a:t>
            </a:r>
            <a:r>
              <a:rPr lang="en-US" dirty="0" err="1" smtClean="0"/>
              <a:t>int</a:t>
            </a:r>
            <a:endParaRPr lang="en-US" dirty="0"/>
          </a:p>
          <a:p>
            <a:pPr lvl="1"/>
            <a:r>
              <a:rPr lang="en-US" dirty="0"/>
              <a:t> const unsigned long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volatile const char</a:t>
            </a:r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 Example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num=10;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c=‘A’;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c=65;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char esc=‘\\’;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exp=3.2e-5;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Note for the programmer</a:t>
            </a:r>
          </a:p>
          <a:p>
            <a:r>
              <a:rPr lang="en-US" sz="2800" dirty="0" smtClean="0"/>
              <a:t>Ignored by the compiler</a:t>
            </a:r>
          </a:p>
          <a:p>
            <a:r>
              <a:rPr lang="en-US" sz="2800" dirty="0" smtClean="0"/>
              <a:t>Used as documentation</a:t>
            </a:r>
          </a:p>
          <a:p>
            <a:r>
              <a:rPr lang="en-US" sz="2800" dirty="0" smtClean="0"/>
              <a:t>Can be used anywhere a space character (blank, tab/ newline) can.</a:t>
            </a:r>
          </a:p>
          <a:p>
            <a:r>
              <a:rPr lang="en-US" sz="2800" dirty="0" smtClean="0"/>
              <a:t>Comment can be used to temporarily remove a chunk of codes.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Two types of comments</a:t>
            </a:r>
          </a:p>
          <a:p>
            <a:pPr lvl="1"/>
            <a:r>
              <a:rPr lang="en-US" sz="2600" dirty="0" smtClean="0"/>
              <a:t>Single line</a:t>
            </a:r>
          </a:p>
          <a:p>
            <a:pPr lvl="2"/>
            <a:r>
              <a:rPr lang="en-US" sz="2400" dirty="0" smtClean="0"/>
              <a:t>Starts with //</a:t>
            </a:r>
          </a:p>
          <a:p>
            <a:pPr lvl="2"/>
            <a:r>
              <a:rPr lang="en-US" sz="2400" dirty="0" smtClean="0"/>
              <a:t>Can not be spread over several lines</a:t>
            </a:r>
          </a:p>
          <a:p>
            <a:pPr lvl="2"/>
            <a:r>
              <a:rPr lang="en-US" sz="2400" dirty="0" smtClean="0"/>
              <a:t>Not currently defined by ANSI C</a:t>
            </a:r>
          </a:p>
          <a:p>
            <a:pPr lvl="2"/>
            <a:r>
              <a:rPr lang="en-US" sz="2400" dirty="0" smtClean="0"/>
              <a:t>Created by C++</a:t>
            </a:r>
          </a:p>
          <a:p>
            <a:pPr lvl="2"/>
            <a:r>
              <a:rPr lang="en-US" sz="2400" dirty="0" smtClean="0"/>
              <a:t>Use in C program is technically invalid</a:t>
            </a:r>
          </a:p>
          <a:p>
            <a:pPr lvl="2"/>
            <a:r>
              <a:rPr lang="en-US" sz="2400" dirty="0" smtClean="0"/>
              <a:t>Valid in C99</a:t>
            </a:r>
          </a:p>
          <a:p>
            <a:pPr lvl="1"/>
            <a:r>
              <a:rPr lang="en-US" sz="2600" dirty="0" smtClean="0"/>
              <a:t>Multiline</a:t>
            </a:r>
          </a:p>
          <a:p>
            <a:pPr lvl="2"/>
            <a:r>
              <a:rPr lang="en-US" sz="2400" dirty="0" smtClean="0"/>
              <a:t>Can not be nested</a:t>
            </a:r>
          </a:p>
          <a:p>
            <a:pPr lvl="2"/>
            <a:r>
              <a:rPr lang="en-US" sz="2400" dirty="0" smtClean="0"/>
              <a:t>Starts with /*</a:t>
            </a:r>
          </a:p>
          <a:p>
            <a:pPr lvl="2"/>
            <a:r>
              <a:rPr lang="en-US" sz="2400" dirty="0" smtClean="0"/>
              <a:t>Ends with */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4800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4800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>
                <a:solidFill>
                  <a:srgbClr val="FF0066"/>
                </a:solidFill>
              </a:rPr>
              <a:t>&lt;</a:t>
            </a:r>
            <a:r>
              <a:rPr lang="en-US" sz="4800" b="1" dirty="0" err="1">
                <a:solidFill>
                  <a:srgbClr val="FF0066"/>
                </a:solidFill>
              </a:rPr>
              <a:t>stdio.h</a:t>
            </a:r>
            <a:r>
              <a:rPr lang="en-US" sz="4800" b="1" dirty="0">
                <a:solidFill>
                  <a:srgbClr val="FF0066"/>
                </a:solidFill>
              </a:rPr>
              <a:t>&gt;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Enclosed in &lt; &gt; (header in default place)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May be enclosed in “ ” (header is in the same folder as the source)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stdio.h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: standard input/output header file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Needed for the function: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printf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800" dirty="0" smtClean="0"/>
              <a:t>Following program is valid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#include &lt;stdio.h&gt;</a:t>
            </a:r>
          </a:p>
          <a:p>
            <a:pPr>
              <a:buNone/>
            </a:pP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int main(void)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int 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/*allowed! 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num2;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scanf("%d %d", &amp;num1,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/*allowed too!*/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&amp;num2);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printf("num=%d", num1+num2);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 (sec 11.3)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 of named integer constants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tag-name { enumeration list } variable-name;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dirty="0" err="1" smtClean="0"/>
              <a:t>color_type</a:t>
            </a:r>
            <a:r>
              <a:rPr lang="en-US" dirty="0" smtClean="0"/>
              <a:t> { red, green, blue } color;</a:t>
            </a:r>
          </a:p>
          <a:p>
            <a:pPr lvl="2"/>
            <a:r>
              <a:rPr lang="en-US" dirty="0" smtClean="0"/>
              <a:t>red is 0, green is 1, and blue is 2 by default</a:t>
            </a:r>
          </a:p>
          <a:p>
            <a:pPr lvl="1"/>
            <a:r>
              <a:rPr lang="en-US" dirty="0" smtClean="0"/>
              <a:t>Each constant to the right is one greater than the constant that precedes it</a:t>
            </a:r>
          </a:p>
          <a:p>
            <a:pPr lvl="1"/>
            <a:r>
              <a:rPr lang="en-US" dirty="0" smtClean="0"/>
              <a:t>Overriding is possible</a:t>
            </a:r>
          </a:p>
          <a:p>
            <a:pPr lvl="2"/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dirty="0" err="1" smtClean="0"/>
              <a:t>color_type</a:t>
            </a:r>
            <a:r>
              <a:rPr lang="en-US" dirty="0" smtClean="0"/>
              <a:t> { red, green=9, blue } color;</a:t>
            </a:r>
          </a:p>
          <a:p>
            <a:pPr lvl="3"/>
            <a:r>
              <a:rPr lang="en-US" dirty="0" smtClean="0"/>
              <a:t>red is 0, green is 9, and blue is 10</a:t>
            </a:r>
          </a:p>
          <a:p>
            <a:r>
              <a:rPr lang="en-US" dirty="0" smtClean="0"/>
              <a:t>Either tag-name of variable-name is optional</a:t>
            </a:r>
          </a:p>
          <a:p>
            <a:r>
              <a:rPr lang="en-US" dirty="0" smtClean="0"/>
              <a:t>tag-name can be used to declare enumeration variables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 (sec 11.3)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#include 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8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enum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computer {keyboard, CPU, monitor, printer};</a:t>
            </a:r>
          </a:p>
          <a:p>
            <a:pPr>
              <a:buNone/>
            </a:pP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main() {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enum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computer comp;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comp=CPU;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 (</a:t>
            </a: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"%d \n", comp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>
              <a:buNone/>
            </a:pPr>
            <a:r>
              <a:rPr lang="en-US" sz="2800" dirty="0" smtClean="0">
                <a:solidFill>
                  <a:srgbClr val="A31515"/>
                </a:solidFill>
                <a:latin typeface="Consolas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return 0; 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endParaRPr lang="en-US" sz="2800" dirty="0" smtClean="0">
              <a:solidFill>
                <a:srgbClr val="0000FF"/>
              </a:solidFill>
              <a:latin typeface="Consolas"/>
            </a:endParaRP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 Operator (sec 11.9)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Self Study</a:t>
            </a:r>
            <a:endParaRPr 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radius of a circle, write a C program to calculate it’s area.</a:t>
            </a:r>
          </a:p>
          <a:p>
            <a:r>
              <a:rPr lang="en-US" dirty="0" smtClean="0"/>
              <a:t>Write a C program which convert temperature from Fahrenheit to Celsius.</a:t>
            </a:r>
          </a:p>
          <a:p>
            <a:r>
              <a:rPr lang="pt-BR" smtClean="0"/>
              <a:t>Find </a:t>
            </a:r>
            <a:r>
              <a:rPr lang="pt-BR" dirty="0" smtClean="0"/>
              <a:t>the values of x &amp; n after each statement of the following code segment:</a:t>
            </a:r>
          </a:p>
          <a:p>
            <a:pPr lvl="2">
              <a:buNone/>
            </a:pPr>
            <a:r>
              <a:rPr lang="pt-BR" sz="2400" dirty="0" smtClean="0"/>
              <a:t>x=n++;</a:t>
            </a:r>
          </a:p>
          <a:p>
            <a:pPr lvl="2">
              <a:buNone/>
            </a:pPr>
            <a:r>
              <a:rPr lang="pt-BR" sz="2400" dirty="0" smtClean="0"/>
              <a:t>x=++n;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&amp; Exercises</a:t>
            </a:r>
          </a:p>
          <a:p>
            <a:r>
              <a:rPr lang="en-US" dirty="0" smtClean="0"/>
              <a:t>Mastery Skill Check</a:t>
            </a:r>
          </a:p>
          <a:p>
            <a:r>
              <a:rPr lang="en-US" dirty="0" smtClean="0"/>
              <a:t>Review Skill Check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first look at 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0200" y="1219200"/>
            <a:ext cx="9245600" cy="2667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800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(“This is a short C program”);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30200" y="3810000"/>
            <a:ext cx="924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800" b="1" dirty="0" smtClean="0">
                <a:solidFill>
                  <a:srgbClr val="FF0066"/>
                </a:solidFill>
              </a:rPr>
              <a:t>main</a:t>
            </a:r>
            <a:endParaRPr lang="en-US" sz="4800" b="1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Every C program must have a ‘main’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Program starts from the 1st line in ‘main’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Parameter type void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Return type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  main()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1560</TotalTime>
  <Words>2947</Words>
  <Application>Microsoft Office PowerPoint</Application>
  <PresentationFormat>A4 Paper (210x297 mm)</PresentationFormat>
  <Paragraphs>908</Paragraphs>
  <Slides>85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86" baseType="lpstr">
      <vt:lpstr>Equity</vt:lpstr>
      <vt:lpstr>Introduction to C       </vt:lpstr>
      <vt:lpstr>Reference</vt:lpstr>
      <vt:lpstr>Why you need a programming language?</vt:lpstr>
      <vt:lpstr>About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A first look at C</vt:lpstr>
      <vt:lpstr>Basic Structure of a C Program</vt:lpstr>
      <vt:lpstr>Basic Structure of a C Program</vt:lpstr>
      <vt:lpstr>A first look at C</vt:lpstr>
      <vt:lpstr>Programming Tools</vt:lpstr>
      <vt:lpstr>Compilers</vt:lpstr>
      <vt:lpstr>Standard Library</vt:lpstr>
      <vt:lpstr>IDE - Integrated Development Environment</vt:lpstr>
      <vt:lpstr>Help Files and Documentation</vt:lpstr>
      <vt:lpstr>Lifecycle of a C Program</vt:lpstr>
      <vt:lpstr>Keywords</vt:lpstr>
      <vt:lpstr>Variables</vt:lpstr>
      <vt:lpstr>Variable Declaration</vt:lpstr>
      <vt:lpstr>Variables</vt:lpstr>
      <vt:lpstr>Variables</vt:lpstr>
      <vt:lpstr>Variables</vt:lpstr>
      <vt:lpstr>Global Variable</vt:lpstr>
      <vt:lpstr>Local Variable</vt:lpstr>
      <vt:lpstr>Datatypes</vt:lpstr>
      <vt:lpstr>Datatypes </vt:lpstr>
      <vt:lpstr>Float vs. Double</vt:lpstr>
      <vt:lpstr>Printing Variables</vt:lpstr>
      <vt:lpstr>Conversion Specifiers</vt:lpstr>
      <vt:lpstr>Details on printf (sec 8.5)</vt:lpstr>
      <vt:lpstr>Details on printf (sec 2.6)</vt:lpstr>
      <vt:lpstr>Format Specifier</vt:lpstr>
      <vt:lpstr>Details on printf (sec 8.5)</vt:lpstr>
      <vt:lpstr>Details on printf (sec 8.5)</vt:lpstr>
      <vt:lpstr>Details on printf (sec 8.5)</vt:lpstr>
      <vt:lpstr>Input numbers from keyboard</vt:lpstr>
      <vt:lpstr>Input multiple numbers from keyboard</vt:lpstr>
      <vt:lpstr>Expressions</vt:lpstr>
      <vt:lpstr>Operators</vt:lpstr>
      <vt:lpstr>Arithmetic operators</vt:lpstr>
      <vt:lpstr>Example</vt:lpstr>
      <vt:lpstr>Increment and Decrement Operator</vt:lpstr>
      <vt:lpstr>Bitwise Operators</vt:lpstr>
      <vt:lpstr>Bitwise Operator (sec 11.5)</vt:lpstr>
      <vt:lpstr>Bitwise Operator (AND)</vt:lpstr>
      <vt:lpstr>Bitwise Operator (OR)</vt:lpstr>
      <vt:lpstr>Bitwise Operator (XOR)</vt:lpstr>
      <vt:lpstr>Bitwise Operator (to be taught later)</vt:lpstr>
      <vt:lpstr>Assignment Operators (sec 11.8)</vt:lpstr>
      <vt:lpstr>Relational Operators</vt:lpstr>
      <vt:lpstr>Logical Operators</vt:lpstr>
      <vt:lpstr>Operator Precedence</vt:lpstr>
      <vt:lpstr>Precedence Chart (sec 11.10)</vt:lpstr>
      <vt:lpstr>Example</vt:lpstr>
      <vt:lpstr>Example</vt:lpstr>
      <vt:lpstr>Type Conversion (sec 4.5, 4.6)</vt:lpstr>
      <vt:lpstr>Type conversion</vt:lpstr>
      <vt:lpstr>Type Conversion (sec 4.5, 4.6)</vt:lpstr>
      <vt:lpstr>Type Conversion in assignment (sec 4.6)</vt:lpstr>
      <vt:lpstr>Type Conversion (sec 4.5, 4.6)</vt:lpstr>
      <vt:lpstr>Type Cast (sec 4.7)</vt:lpstr>
      <vt:lpstr>Type Cast (sec 4.7)</vt:lpstr>
      <vt:lpstr>Type Cast (sec 4.7)</vt:lpstr>
      <vt:lpstr>Type Cast (sec 4.7)</vt:lpstr>
      <vt:lpstr>Type Cast (sec 4.7)</vt:lpstr>
      <vt:lpstr>Type Cast (sec 4.7)</vt:lpstr>
      <vt:lpstr>Datatype Modifiers (sec 4.1)</vt:lpstr>
      <vt:lpstr>Datatype Modifiers</vt:lpstr>
      <vt:lpstr>Datatypes</vt:lpstr>
      <vt:lpstr>Variable Declaration Example</vt:lpstr>
      <vt:lpstr>Comments</vt:lpstr>
      <vt:lpstr>Comments</vt:lpstr>
      <vt:lpstr>Comments</vt:lpstr>
      <vt:lpstr>Enumeration (sec 11.3)</vt:lpstr>
      <vt:lpstr>Enumeration (sec 11.3)</vt:lpstr>
      <vt:lpstr>Comma Operator (sec 11.9)</vt:lpstr>
      <vt:lpstr>Home Work</vt:lpstr>
      <vt:lpstr>Practice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311</cp:revision>
  <dcterms:created xsi:type="dcterms:W3CDTF">2006-08-16T00:00:00Z</dcterms:created>
  <dcterms:modified xsi:type="dcterms:W3CDTF">2016-03-08T09:01:31Z</dcterms:modified>
</cp:coreProperties>
</file>