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9"/>
  </p:notesMasterIdLst>
  <p:handoutMasterIdLst>
    <p:handoutMasterId r:id="rId20"/>
  </p:handoutMasterIdLst>
  <p:sldIdLst>
    <p:sldId id="256" r:id="rId2"/>
    <p:sldId id="302" r:id="rId3"/>
    <p:sldId id="301" r:id="rId4"/>
    <p:sldId id="304" r:id="rId5"/>
    <p:sldId id="314" r:id="rId6"/>
    <p:sldId id="303" r:id="rId7"/>
    <p:sldId id="305" r:id="rId8"/>
    <p:sldId id="307" r:id="rId9"/>
    <p:sldId id="308" r:id="rId10"/>
    <p:sldId id="306" r:id="rId11"/>
    <p:sldId id="309" r:id="rId12"/>
    <p:sldId id="315" r:id="rId13"/>
    <p:sldId id="310" r:id="rId14"/>
    <p:sldId id="311" r:id="rId15"/>
    <p:sldId id="316" r:id="rId16"/>
    <p:sldId id="312" r:id="rId17"/>
    <p:sldId id="313" r:id="rId18"/>
  </p:sldIdLst>
  <p:sldSz cx="9906000" cy="6858000" type="A4"/>
  <p:notesSz cx="6648450" cy="97805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218" y="-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18" y="-102"/>
      </p:cViewPr>
      <p:guideLst>
        <p:guide orient="horz" pos="3081"/>
        <p:guide pos="209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r>
              <a:rPr lang="en-US" dirty="0" smtClean="0"/>
              <a:t>Lecture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F837EA3-CB39-4152-A7C2-8E7D7EC7181A}" type="datetimeFigureOut">
              <a:rPr lang="en-US" smtClean="0"/>
              <a:pPr/>
              <a:t>6/6/2016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346B0ACC-F146-4D1F-9A8B-F74D185A57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496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5A96294-11B4-438E-909C-B5B594B39077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76275" y="733425"/>
            <a:ext cx="5295900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3" tIns="46151" rIns="92303" bIns="4615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845" y="4645779"/>
            <a:ext cx="5318760" cy="4401264"/>
          </a:xfrm>
          <a:prstGeom prst="rect">
            <a:avLst/>
          </a:prstGeom>
        </p:spPr>
        <p:txBody>
          <a:bodyPr vert="horz" lIns="92303" tIns="46151" rIns="92303" bIns="461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F167FA2B-06D3-4ED4-8C88-6FD5D4B5C9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9470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351915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35191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176" y="1449304"/>
            <a:ext cx="9773332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8176" y="1396720"/>
            <a:ext cx="9773332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8176" y="2976649"/>
            <a:ext cx="9773332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95300" y="1505931"/>
            <a:ext cx="89154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17932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74641"/>
            <a:ext cx="602615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952501"/>
            <a:ext cx="84201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547938"/>
            <a:ext cx="84201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66775" y="6172200"/>
            <a:ext cx="4333875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75197" y="2376830"/>
            <a:ext cx="9764641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4909" y="2341476"/>
            <a:ext cx="976492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73999" y="2468880"/>
            <a:ext cx="9765839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345113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36575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9060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536575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90600" y="1600200"/>
            <a:ext cx="206375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219450" y="1600200"/>
            <a:ext cx="619125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900550"/>
            <a:ext cx="79248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0600" y="5445825"/>
            <a:ext cx="79248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90600" y="6172200"/>
            <a:ext cx="421005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73999" y="4683555"/>
            <a:ext cx="975741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74218" y="4650475"/>
            <a:ext cx="975719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74220" y="4773225"/>
            <a:ext cx="9757190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4001" y="66676"/>
            <a:ext cx="9752029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4201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84201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686550" y="6191250"/>
            <a:ext cx="2682875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90600" y="6172200"/>
            <a:ext cx="42926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58496" y="6210300"/>
            <a:ext cx="4953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3048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Lecture: </a:t>
            </a:r>
          </a:p>
          <a:p>
            <a:r>
              <a:rPr lang="en-US" dirty="0" smtClean="0"/>
              <a:t>Reference:  5.1-5.5</a:t>
            </a:r>
          </a:p>
          <a:p>
            <a:r>
              <a:rPr lang="en-US" dirty="0" smtClean="0"/>
              <a:t>Date:</a:t>
            </a:r>
          </a:p>
          <a:p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</a:rPr>
              <a:t>Johra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 Muhammad </a:t>
            </a:r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</a:rPr>
              <a:t>Moosa</a:t>
            </a:r>
            <a:endParaRPr lang="en-US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Assistant Professor</a:t>
            </a:r>
            <a:endParaRPr lang="en-US" dirty="0" smtClean="0"/>
          </a:p>
          <a:p>
            <a:r>
              <a:rPr lang="en-US" dirty="0" smtClean="0"/>
              <a:t>Department of Computer Science &amp; Engineering</a:t>
            </a:r>
          </a:p>
          <a:p>
            <a:r>
              <a:rPr lang="en-US" dirty="0" smtClean="0"/>
              <a:t>Bangladesh University of Engineering &amp; Technology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 smtClean="0"/>
              <a:t>Function </a:t>
            </a:r>
            <a:r>
              <a:rPr lang="en-US" dirty="0" smtClean="0"/>
              <a:t>Overloading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Overloading and </a:t>
            </a:r>
            <a:r>
              <a:rPr lang="en-US" dirty="0" smtClean="0"/>
              <a:t>Ambiguity</a:t>
            </a:r>
            <a:br>
              <a:rPr lang="en-US" dirty="0" smtClean="0"/>
            </a:br>
            <a:r>
              <a:rPr lang="en-US" dirty="0" smtClean="0"/>
              <a:t>(Type </a:t>
            </a:r>
            <a:r>
              <a:rPr lang="en-US" dirty="0" smtClean="0"/>
              <a:t>Conversion)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447800"/>
            <a:ext cx="5715000" cy="4572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void f(float a)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&lt;&lt;"float "&lt;&lt;a&lt;&lt;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void f(double a)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&lt;&lt;"double "&lt;&lt;a&lt;&lt;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768340" y="1447800"/>
            <a:ext cx="4290060" cy="4572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float x=2.0;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double y=3.1;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f(x);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f(y);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f(10);//ambiguous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81537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Overloading and </a:t>
            </a:r>
            <a:r>
              <a:rPr lang="en-US" dirty="0" smtClean="0"/>
              <a:t>Ambiguity</a:t>
            </a:r>
            <a:br>
              <a:rPr lang="en-US" dirty="0" smtClean="0"/>
            </a:br>
            <a:r>
              <a:rPr lang="en-US" dirty="0" smtClean="0"/>
              <a:t>(Default Argument)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48006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 f(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 a)</a:t>
            </a:r>
          </a:p>
          <a:p>
            <a:pPr marL="0" indent="0"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	return a*a;</a:t>
            </a:r>
          </a:p>
          <a:p>
            <a:pPr marL="0" indent="0"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 f(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 a, 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 b=0)</a:t>
            </a:r>
          </a:p>
          <a:p>
            <a:pPr marL="0" indent="0"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	return a*b;</a:t>
            </a:r>
          </a:p>
          <a:p>
            <a:pPr marL="0" indent="0"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1999" y="1447800"/>
            <a:ext cx="6172201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&lt;&lt;f(10, 8);</a:t>
            </a:r>
          </a:p>
          <a:p>
            <a:pPr marL="0" indent="0"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&lt;&lt;f(2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 //ambiguous</a:t>
            </a:r>
          </a:p>
          <a:p>
            <a:pPr marL="0" indent="0">
              <a:buNone/>
            </a:pPr>
            <a:endParaRPr lang="en-US" sz="22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1325039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 With Object Return and Parameter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447800"/>
            <a:ext cx="4572000" cy="4572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cstring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class String {</a:t>
            </a: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	char *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	String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() {</a:t>
            </a:r>
            <a:endParaRPr lang="en-US" sz="15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=new char[80];</a:t>
            </a: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="";</a:t>
            </a: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&lt;&lt;"Constructing\n";</a:t>
            </a: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	String(char *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s) {</a:t>
            </a:r>
            <a:endParaRPr lang="en-US" sz="15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=new char[80];</a:t>
            </a: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, s);</a:t>
            </a: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&lt;&lt;"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Constructing"&lt;&lt;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&lt;&lt;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05400" y="1447800"/>
            <a:ext cx="4495799" cy="4572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~String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sz="15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&lt;&lt;"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Destructing"&lt;&lt;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&lt;&lt;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5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delete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	String operator+(String s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5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	    return *this;</a:t>
            </a: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sz="15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main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() {</a:t>
            </a:r>
            <a:endParaRPr lang="en-US" sz="15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	String ob1("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abc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"), ob2("def"), ob3;</a:t>
            </a: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	ob3=ob1+ob2;</a:t>
            </a: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 Constructor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Overloaded constructor</a:t>
            </a:r>
          </a:p>
          <a:p>
            <a:r>
              <a:rPr lang="en-US" dirty="0" smtClean="0"/>
              <a:t>When object is passed as function parameter bitwise copy is made</a:t>
            </a:r>
          </a:p>
          <a:p>
            <a:r>
              <a:rPr lang="en-US" dirty="0" smtClean="0"/>
              <a:t>Bitwise copy of pointer will cause the copy to point at the same location</a:t>
            </a:r>
          </a:p>
          <a:p>
            <a:r>
              <a:rPr lang="en-US" dirty="0" smtClean="0"/>
              <a:t>Copy constructor is applied to initialization</a:t>
            </a:r>
          </a:p>
          <a:p>
            <a:r>
              <a:rPr lang="en-US" dirty="0" smtClean="0"/>
              <a:t>Do not affect </a:t>
            </a:r>
            <a:r>
              <a:rPr lang="en-US" dirty="0" smtClean="0"/>
              <a:t>assignment</a:t>
            </a:r>
          </a:p>
          <a:p>
            <a:r>
              <a:rPr lang="en-US" dirty="0" smtClean="0"/>
              <a:t>Takes reference of the object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331839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 Constructor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Three ways of initialization</a:t>
            </a:r>
          </a:p>
          <a:p>
            <a:pPr lvl="1"/>
            <a:r>
              <a:rPr lang="en-US" dirty="0" smtClean="0"/>
              <a:t>Object initialized by other in declaration statement</a:t>
            </a:r>
          </a:p>
          <a:p>
            <a:pPr lvl="2"/>
            <a:r>
              <a:rPr lang="en-US" dirty="0" err="1" smtClean="0"/>
              <a:t>myclass</a:t>
            </a:r>
            <a:r>
              <a:rPr lang="en-US" dirty="0" smtClean="0"/>
              <a:t> x=y;</a:t>
            </a:r>
          </a:p>
          <a:p>
            <a:pPr lvl="1"/>
            <a:r>
              <a:rPr lang="en-US" dirty="0" smtClean="0"/>
              <a:t>Object as function parameter</a:t>
            </a:r>
          </a:p>
          <a:p>
            <a:pPr lvl="2"/>
            <a:r>
              <a:rPr lang="en-US" dirty="0" smtClean="0"/>
              <a:t>f(y);</a:t>
            </a:r>
          </a:p>
          <a:p>
            <a:pPr lvl="1"/>
            <a:r>
              <a:rPr lang="en-US" dirty="0" smtClean="0"/>
              <a:t>Object returned from function</a:t>
            </a:r>
          </a:p>
          <a:p>
            <a:pPr lvl="2"/>
            <a:r>
              <a:rPr lang="en-US" dirty="0" smtClean="0"/>
              <a:t>y=f();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388779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 Constructor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String(const String &amp;s)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l=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strlen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(s.str);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=new char[l+1];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s.str);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&lt;&lt;"Copy Constructor\n";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 Constructor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52400" y="1447800"/>
            <a:ext cx="5181600" cy="51054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array 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size;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array(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array &amp;a)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size=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a.size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p=new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[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a.size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for(i=0; i&lt;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a.size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 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	p[i]=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a.p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[i];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&lt;&lt;"Copy Constructor\n";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5181600" y="1447800"/>
            <a:ext cx="4953000" cy="4953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array(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sz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p=new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[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sz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size=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sz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&lt;&lt;"Normal Cons\n";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void put(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j)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p[i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]=j;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get(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i) {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p[i];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~array() {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delete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; } 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704878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 Constructor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52400" y="1447800"/>
            <a:ext cx="7315200" cy="51054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array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(5);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i=0;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i&lt;5;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i++)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num.put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(i, i*i);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for(i=0;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i&lt;5;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i++)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num.get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(i)&lt;&lt;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array x=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for(i=0;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i&lt;5;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i++)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x.get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(i)&lt;&lt;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7696200" y="1447800"/>
            <a:ext cx="2362200" cy="51986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/>
              <a:t>Output:</a:t>
            </a:r>
          </a:p>
          <a:p>
            <a:pPr marL="0" indent="0">
              <a:buNone/>
            </a:pPr>
            <a:r>
              <a:rPr lang="en-US" dirty="0"/>
              <a:t>Normal Cons</a:t>
            </a:r>
          </a:p>
          <a:p>
            <a:pPr marL="0" indent="0">
              <a:buNone/>
            </a:pPr>
            <a:r>
              <a:rPr lang="en-US" dirty="0"/>
              <a:t>0</a:t>
            </a:r>
          </a:p>
          <a:p>
            <a:pPr marL="0" indent="0">
              <a:buNone/>
            </a:pPr>
            <a:r>
              <a:rPr lang="en-US" dirty="0"/>
              <a:t>1</a:t>
            </a:r>
          </a:p>
          <a:p>
            <a:pPr marL="0" indent="0">
              <a:buNone/>
            </a:pPr>
            <a:r>
              <a:rPr lang="en-US" dirty="0"/>
              <a:t>4</a:t>
            </a:r>
          </a:p>
          <a:p>
            <a:pPr marL="0" indent="0">
              <a:buNone/>
            </a:pPr>
            <a:r>
              <a:rPr lang="en-US" dirty="0"/>
              <a:t>9</a:t>
            </a:r>
          </a:p>
          <a:p>
            <a:pPr marL="0" indent="0">
              <a:buNone/>
            </a:pPr>
            <a:r>
              <a:rPr lang="en-US" dirty="0"/>
              <a:t>16</a:t>
            </a:r>
          </a:p>
          <a:p>
            <a:pPr marL="0" indent="0">
              <a:buNone/>
            </a:pPr>
            <a:r>
              <a:rPr lang="en-US" dirty="0"/>
              <a:t>25</a:t>
            </a:r>
          </a:p>
          <a:p>
            <a:pPr marL="0" indent="0">
              <a:buNone/>
            </a:pPr>
            <a:r>
              <a:rPr lang="en-US" dirty="0" smtClean="0"/>
              <a:t>Copy </a:t>
            </a:r>
            <a:r>
              <a:rPr lang="en-US" dirty="0"/>
              <a:t>Constructor</a:t>
            </a:r>
          </a:p>
          <a:p>
            <a:pPr marL="0" indent="0">
              <a:buNone/>
            </a:pPr>
            <a:r>
              <a:rPr lang="en-US" dirty="0"/>
              <a:t>0</a:t>
            </a:r>
          </a:p>
          <a:p>
            <a:pPr marL="0" indent="0">
              <a:buNone/>
            </a:pPr>
            <a:r>
              <a:rPr lang="en-US" dirty="0"/>
              <a:t>1</a:t>
            </a:r>
          </a:p>
          <a:p>
            <a:pPr marL="0" indent="0">
              <a:buNone/>
            </a:pPr>
            <a:r>
              <a:rPr lang="en-US" dirty="0"/>
              <a:t>4</a:t>
            </a:r>
          </a:p>
          <a:p>
            <a:pPr marL="0" indent="0">
              <a:buNone/>
            </a:pPr>
            <a:r>
              <a:rPr lang="en-US" dirty="0"/>
              <a:t>9</a:t>
            </a:r>
          </a:p>
          <a:p>
            <a:pPr marL="0" indent="0">
              <a:buNone/>
            </a:pPr>
            <a:r>
              <a:rPr lang="en-US" dirty="0"/>
              <a:t>16</a:t>
            </a:r>
          </a:p>
          <a:p>
            <a:pPr marL="0" indent="0">
              <a:buNone/>
            </a:pPr>
            <a:r>
              <a:rPr lang="en-US" dirty="0"/>
              <a:t>25</a:t>
            </a:r>
          </a:p>
          <a:p>
            <a:pPr marL="0" indent="0">
              <a:buNone/>
            </a:pPr>
            <a:r>
              <a:rPr lang="en-US" dirty="0" smtClean="0"/>
              <a:t>36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02098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default Argument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void f(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a=0,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b=0)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&lt;&lt;"a="&lt;&lt;a&lt;&lt;", b="&lt;&lt;b&lt;&lt;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f(0);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f(10);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f(6, 4);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75222" y="4191000"/>
            <a:ext cx="110677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Output:</a:t>
            </a:r>
          </a:p>
          <a:p>
            <a:r>
              <a:rPr lang="en-US" dirty="0"/>
              <a:t>a=0, b=0</a:t>
            </a:r>
          </a:p>
          <a:p>
            <a:r>
              <a:rPr lang="en-US" dirty="0"/>
              <a:t>a=10, b=0</a:t>
            </a:r>
          </a:p>
          <a:p>
            <a:r>
              <a:rPr lang="en-US" dirty="0"/>
              <a:t>a=6, </a:t>
            </a:r>
            <a:r>
              <a:rPr lang="en-US" dirty="0" smtClean="0"/>
              <a:t>b=4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99483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default Argument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Give parameter a default value</a:t>
            </a:r>
          </a:p>
          <a:p>
            <a:r>
              <a:rPr lang="en-US" dirty="0" smtClean="0"/>
              <a:t>Function can be called without specifying argument</a:t>
            </a:r>
          </a:p>
          <a:p>
            <a:r>
              <a:rPr lang="en-US" dirty="0" smtClean="0"/>
              <a:t>Defaults can not be specified in both function prototype &amp; definition</a:t>
            </a:r>
          </a:p>
          <a:p>
            <a:r>
              <a:rPr lang="en-US" dirty="0" smtClean="0"/>
              <a:t>Default value must be constant or global variable</a:t>
            </a:r>
          </a:p>
        </p:txBody>
      </p:sp>
    </p:spTree>
    <p:extLst>
      <p:ext uri="{BB962C8B-B14F-4D97-AF65-F5344CB8AC3E}">
        <p14:creationId xmlns="" xmlns:p14="http://schemas.microsoft.com/office/powerpoint/2010/main" val="46309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default Argument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void f(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b=0)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&lt;&lt;"a="&lt;&lt;a&lt;&lt;", b="&lt;&lt;b&lt;&lt;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f(0);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f(10);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f(6, 4);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75222" y="4191000"/>
            <a:ext cx="110677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Output:</a:t>
            </a:r>
          </a:p>
          <a:p>
            <a:r>
              <a:rPr lang="en-US" dirty="0"/>
              <a:t>a=0, b=0</a:t>
            </a:r>
          </a:p>
          <a:p>
            <a:r>
              <a:rPr lang="en-US" dirty="0"/>
              <a:t>a=10, b=0</a:t>
            </a:r>
          </a:p>
          <a:p>
            <a:r>
              <a:rPr lang="en-US" dirty="0"/>
              <a:t>a=6, </a:t>
            </a:r>
            <a:r>
              <a:rPr lang="en-US" dirty="0" smtClean="0"/>
              <a:t>b=4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61989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default Argument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Default parameters must be to the right of any parameters that have no defaults</a:t>
            </a:r>
          </a:p>
          <a:p>
            <a:r>
              <a:rPr lang="en-US" dirty="0" smtClean="0"/>
              <a:t>Default value must be constant or global variable</a:t>
            </a:r>
          </a:p>
        </p:txBody>
      </p:sp>
    </p:spTree>
    <p:extLst>
      <p:ext uri="{BB962C8B-B14F-4D97-AF65-F5344CB8AC3E}">
        <p14:creationId xmlns="" xmlns:p14="http://schemas.microsoft.com/office/powerpoint/2010/main" val="46309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default Argument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void f(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a=0,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b)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&lt;&lt;"a="&lt;&lt;a&lt;&lt;", b="&lt;&lt;b&lt;&lt;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f(0);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f(10);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f(6, 4);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75222" y="4191000"/>
            <a:ext cx="771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Error!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6832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Overloading and Ambiguity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Can be caused by</a:t>
            </a:r>
          </a:p>
          <a:p>
            <a:pPr lvl="1"/>
            <a:r>
              <a:rPr lang="en-US" dirty="0" smtClean="0"/>
              <a:t>Type conversion</a:t>
            </a:r>
          </a:p>
          <a:p>
            <a:pPr lvl="1"/>
            <a:r>
              <a:rPr lang="en-US" dirty="0" smtClean="0"/>
              <a:t>Reference parameter</a:t>
            </a:r>
          </a:p>
          <a:p>
            <a:pPr lvl="1"/>
            <a:r>
              <a:rPr lang="en-US" dirty="0" smtClean="0"/>
              <a:t>Default arguments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49514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Overloading </a:t>
            </a:r>
            <a:r>
              <a:rPr lang="en-US" dirty="0" smtClean="0"/>
              <a:t>and Ambiguity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5486400" cy="4572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void f(float a)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&lt;&lt;"float "&lt;&lt;a&lt;&lt;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float f(float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a)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return a/2.0;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638800" y="1447800"/>
            <a:ext cx="4419600" cy="4572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float x=2.0;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double y=3.1;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f(x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//ambiguous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f(y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//ambiguous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f(10);//ambiguous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86161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Overloading and </a:t>
            </a:r>
            <a:r>
              <a:rPr lang="en-US" dirty="0" smtClean="0"/>
              <a:t>Ambiguity (Reference)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4800600" cy="4572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f(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b)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a+b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f(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&amp;b)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a-b;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844540" y="1447800"/>
            <a:ext cx="4061460" cy="4572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x=1, y=3;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&lt;&lt;f(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7927473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11746</TotalTime>
  <Words>393</Words>
  <Application>Microsoft Office PowerPoint</Application>
  <PresentationFormat>A4 Paper (210x297 mm)</PresentationFormat>
  <Paragraphs>258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Equity</vt:lpstr>
      <vt:lpstr>Function Overloading</vt:lpstr>
      <vt:lpstr>default Argument</vt:lpstr>
      <vt:lpstr>default Argument</vt:lpstr>
      <vt:lpstr>default Argument</vt:lpstr>
      <vt:lpstr>default Argument</vt:lpstr>
      <vt:lpstr>default Argument</vt:lpstr>
      <vt:lpstr>Overloading and Ambiguity</vt:lpstr>
      <vt:lpstr>Overloading and Ambiguity </vt:lpstr>
      <vt:lpstr>Overloading and Ambiguity (Reference)</vt:lpstr>
      <vt:lpstr>Overloading and Ambiguity (Type Conversion)</vt:lpstr>
      <vt:lpstr>Overloading and Ambiguity (Default Argument)</vt:lpstr>
      <vt:lpstr>Problem With Object Return and Parameter</vt:lpstr>
      <vt:lpstr>Copy Constructor</vt:lpstr>
      <vt:lpstr>Copy Constructor</vt:lpstr>
      <vt:lpstr>Copy Constructor</vt:lpstr>
      <vt:lpstr>Copy Constructor</vt:lpstr>
      <vt:lpstr>Copy Constructor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Tanaeem</dc:creator>
  <cp:lastModifiedBy>User</cp:lastModifiedBy>
  <cp:revision>1128</cp:revision>
  <dcterms:created xsi:type="dcterms:W3CDTF">2006-08-16T00:00:00Z</dcterms:created>
  <dcterms:modified xsi:type="dcterms:W3CDTF">2016-06-06T03:53:59Z</dcterms:modified>
</cp:coreProperties>
</file>