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1"/>
  </p:notesMasterIdLst>
  <p:handoutMasterIdLst>
    <p:handoutMasterId r:id="rId72"/>
  </p:handoutMasterIdLst>
  <p:sldIdLst>
    <p:sldId id="256" r:id="rId2"/>
    <p:sldId id="288" r:id="rId3"/>
    <p:sldId id="327" r:id="rId4"/>
    <p:sldId id="266" r:id="rId5"/>
    <p:sldId id="263" r:id="rId6"/>
    <p:sldId id="328" r:id="rId7"/>
    <p:sldId id="260" r:id="rId8"/>
    <p:sldId id="265" r:id="rId9"/>
    <p:sldId id="329" r:id="rId10"/>
    <p:sldId id="259" r:id="rId11"/>
    <p:sldId id="330" r:id="rId12"/>
    <p:sldId id="261" r:id="rId13"/>
    <p:sldId id="269" r:id="rId14"/>
    <p:sldId id="335" r:id="rId15"/>
    <p:sldId id="267" r:id="rId16"/>
    <p:sldId id="262" r:id="rId17"/>
    <p:sldId id="264" r:id="rId18"/>
    <p:sldId id="290" r:id="rId19"/>
    <p:sldId id="268" r:id="rId20"/>
    <p:sldId id="270" r:id="rId21"/>
    <p:sldId id="289" r:id="rId22"/>
    <p:sldId id="336" r:id="rId23"/>
    <p:sldId id="272" r:id="rId24"/>
    <p:sldId id="320" r:id="rId25"/>
    <p:sldId id="291" r:id="rId26"/>
    <p:sldId id="322" r:id="rId27"/>
    <p:sldId id="317" r:id="rId28"/>
    <p:sldId id="321" r:id="rId29"/>
    <p:sldId id="318" r:id="rId30"/>
    <p:sldId id="319" r:id="rId31"/>
    <p:sldId id="337" r:id="rId32"/>
    <p:sldId id="273" r:id="rId33"/>
    <p:sldId id="284" r:id="rId34"/>
    <p:sldId id="285" r:id="rId35"/>
    <p:sldId id="286" r:id="rId36"/>
    <p:sldId id="331" r:id="rId37"/>
    <p:sldId id="275" r:id="rId38"/>
    <p:sldId id="276" r:id="rId39"/>
    <p:sldId id="277" r:id="rId40"/>
    <p:sldId id="278" r:id="rId41"/>
    <p:sldId id="279" r:id="rId42"/>
    <p:sldId id="280" r:id="rId43"/>
    <p:sldId id="323" r:id="rId44"/>
    <p:sldId id="282" r:id="rId45"/>
    <p:sldId id="283" r:id="rId46"/>
    <p:sldId id="314" r:id="rId47"/>
    <p:sldId id="339" r:id="rId48"/>
    <p:sldId id="325" r:id="rId49"/>
    <p:sldId id="326" r:id="rId50"/>
    <p:sldId id="294" r:id="rId51"/>
    <p:sldId id="296" r:id="rId52"/>
    <p:sldId id="297" r:id="rId53"/>
    <p:sldId id="315" r:id="rId54"/>
    <p:sldId id="340" r:id="rId55"/>
    <p:sldId id="313" r:id="rId56"/>
    <p:sldId id="301" r:id="rId57"/>
    <p:sldId id="302" r:id="rId58"/>
    <p:sldId id="303" r:id="rId59"/>
    <p:sldId id="305" r:id="rId60"/>
    <p:sldId id="306" r:id="rId61"/>
    <p:sldId id="307" r:id="rId62"/>
    <p:sldId id="287" r:id="rId63"/>
    <p:sldId id="324" r:id="rId64"/>
    <p:sldId id="304" r:id="rId65"/>
    <p:sldId id="308" r:id="rId66"/>
    <p:sldId id="311" r:id="rId67"/>
    <p:sldId id="312" r:id="rId68"/>
    <p:sldId id="316" r:id="rId69"/>
    <p:sldId id="333" r:id="rId7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12" y="-28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40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2262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1+2^2+3^3+4^4…..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Upper</a:t>
            </a:r>
            <a:r>
              <a:rPr lang="en-US" baseline="0" dirty="0" smtClean="0"/>
              <a:t> triangular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5</a:t>
            </a:r>
            <a:r>
              <a:rPr lang="en-US" smtClean="0"/>
              <a:t>, </a:t>
            </a:r>
            <a:r>
              <a:rPr lang="en-US" smtClean="0"/>
              <a:t>6, 7, 8, 9, 10</a:t>
            </a:r>
            <a:endParaRPr lang="en-US" dirty="0" smtClean="0"/>
          </a:p>
          <a:p>
            <a:r>
              <a:rPr lang="en-US" dirty="0" smtClean="0"/>
              <a:t>Reference: Chapter 2.1-2.5, 3.1-3.9</a:t>
            </a:r>
          </a:p>
          <a:p>
            <a:r>
              <a:rPr lang="en-US" dirty="0" smtClean="0"/>
              <a:t>Date: 07.03.2016, </a:t>
            </a:r>
            <a:r>
              <a:rPr lang="en-US" dirty="0" smtClean="0"/>
              <a:t>08.03.2016, 13.03.2016, 14.</a:t>
            </a:r>
            <a:r>
              <a:rPr lang="en-US" dirty="0" smtClean="0"/>
              <a:t>03.2016, 15.03.2016, 20.03.2016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3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3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sz="23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Introduction to Control Statements</a:t>
            </a:r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statement1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else </a:t>
            </a:r>
            <a:r>
              <a:rPr lang="en-US" i="1" dirty="0" smtClean="0"/>
              <a:t>statement2</a:t>
            </a:r>
            <a:r>
              <a:rPr lang="en-US" dirty="0" smtClean="0"/>
              <a:t>;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true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evaluated and </a:t>
            </a:r>
            <a:r>
              <a:rPr lang="en-US" sz="2600" i="1" dirty="0" smtClean="0"/>
              <a:t>statement2</a:t>
            </a:r>
            <a:r>
              <a:rPr lang="en-US" sz="2600" dirty="0" smtClean="0"/>
              <a:t> will be skipped</a:t>
            </a:r>
          </a:p>
          <a:p>
            <a:pPr lvl="1"/>
            <a:r>
              <a:rPr lang="en-US" sz="2600" dirty="0" smtClean="0"/>
              <a:t>If 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 is </a:t>
            </a:r>
            <a:r>
              <a:rPr lang="en-US" sz="2600" b="1" dirty="0" smtClean="0"/>
              <a:t>false</a:t>
            </a:r>
            <a:r>
              <a:rPr lang="en-US" sz="2600" dirty="0" smtClean="0"/>
              <a:t> </a:t>
            </a:r>
            <a:r>
              <a:rPr lang="en-US" sz="2600" i="1" dirty="0" smtClean="0"/>
              <a:t>statement1</a:t>
            </a:r>
            <a:r>
              <a:rPr lang="en-US" sz="2600" dirty="0" smtClean="0"/>
              <a:t> will be bypassed and </a:t>
            </a:r>
            <a:r>
              <a:rPr lang="en-US" sz="2600" i="1" dirty="0" smtClean="0"/>
              <a:t>statement2</a:t>
            </a:r>
            <a:r>
              <a:rPr lang="en-US" sz="2600" dirty="0" smtClean="0"/>
              <a:t> will be executed</a:t>
            </a:r>
          </a:p>
          <a:p>
            <a:pPr lvl="1"/>
            <a:r>
              <a:rPr lang="en-US" sz="2600" dirty="0" smtClean="0">
                <a:solidFill>
                  <a:schemeClr val="accent1"/>
                </a:solidFill>
              </a:rPr>
              <a:t>Under no circumstances both the statements will execute</a:t>
            </a:r>
          </a:p>
          <a:p>
            <a:pPr lvl="1"/>
            <a:r>
              <a:rPr lang="en-US" sz="2600" dirty="0" smtClean="0"/>
              <a:t>Two-way decision path</a:t>
            </a:r>
          </a:p>
          <a:p>
            <a:pPr lvl="1"/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3048000" y="16002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2133600" y="2286000"/>
            <a:ext cx="2133600" cy="1371600"/>
          </a:xfrm>
          <a:prstGeom prst="flowChartDecision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num&gt;=0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562600" y="26670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positive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 rot="5400000">
            <a:off x="3009900" y="2095500"/>
            <a:ext cx="381000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4267200" y="2971800"/>
            <a:ext cx="1295400" cy="1524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2667000"/>
            <a:ext cx="53668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Flowchart: Connector 13"/>
          <p:cNvSpPr/>
          <p:nvPr/>
        </p:nvSpPr>
        <p:spPr>
          <a:xfrm>
            <a:off x="3048000" y="54864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2"/>
            <a:endCxn id="16" idx="0"/>
          </p:cNvCxnSpPr>
          <p:nvPr/>
        </p:nvCxnSpPr>
        <p:spPr>
          <a:xfrm rot="5400000">
            <a:off x="2933700" y="3924300"/>
            <a:ext cx="5334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52932" y="3746936"/>
            <a:ext cx="548996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2" name="Shape 21"/>
          <p:cNvCxnSpPr>
            <a:stCxn id="6" idx="2"/>
          </p:cNvCxnSpPr>
          <p:nvPr/>
        </p:nvCxnSpPr>
        <p:spPr>
          <a:xfrm rot="5400000">
            <a:off x="3887724" y="2592324"/>
            <a:ext cx="1825752" cy="3200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Process 15"/>
          <p:cNvSpPr/>
          <p:nvPr/>
        </p:nvSpPr>
        <p:spPr>
          <a:xfrm>
            <a:off x="2362200" y="41910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negative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6" idx="2"/>
            <a:endCxn id="14" idx="0"/>
          </p:cNvCxnSpPr>
          <p:nvPr/>
        </p:nvCxnSpPr>
        <p:spPr>
          <a:xfrm rot="5400000">
            <a:off x="2859024" y="5145024"/>
            <a:ext cx="682752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95250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if(num&gt;=0)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positive");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2362200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if(num&gt;-1)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4233078" y="1317854"/>
            <a:ext cx="926068" cy="3753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257800" y="2971800"/>
            <a:ext cx="2482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Condition gives same result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895600"/>
            <a:ext cx="1896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Notice indentation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8" idx="2"/>
          </p:cNvCxnSpPr>
          <p:nvPr/>
        </p:nvCxnSpPr>
        <p:spPr>
          <a:xfrm rot="16200000" flipH="1">
            <a:off x="1077934" y="3135334"/>
            <a:ext cx="773668" cy="1032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</p:cNvCxnSpPr>
          <p:nvPr/>
        </p:nvCxnSpPr>
        <p:spPr>
          <a:xfrm rot="16200000" flipH="1">
            <a:off x="696934" y="3516334"/>
            <a:ext cx="1535668" cy="1032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else</a:t>
            </a:r>
            <a:r>
              <a:rPr lang="en-US" dirty="0" smtClean="0"/>
              <a:t> part is optional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else</a:t>
            </a:r>
            <a:r>
              <a:rPr lang="en-US" dirty="0" smtClean="0"/>
              <a:t> is associated with closest </a:t>
            </a:r>
            <a:r>
              <a:rPr lang="en-US" b="1" dirty="0" smtClean="0"/>
              <a:t>else</a:t>
            </a:r>
            <a:r>
              <a:rPr lang="en-US" dirty="0" smtClean="0"/>
              <a:t>-less </a:t>
            </a:r>
            <a:r>
              <a:rPr lang="en-US" b="1" dirty="0" smtClean="0"/>
              <a:t>if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z=b;</a:t>
            </a:r>
          </a:p>
          <a:p>
            <a:r>
              <a:rPr lang="en-US" dirty="0" smtClean="0"/>
              <a:t>Braces must be used to force association with the first </a:t>
            </a:r>
            <a:r>
              <a:rPr lang="en-US" b="1" dirty="0" smtClean="0"/>
              <a:t> </a:t>
            </a:r>
          </a:p>
          <a:p>
            <a:pPr>
              <a:spcBef>
                <a:spcPts val="8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z=b;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25908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though the else is indented with the first if,  by rule it will be associated with the nearest if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3200400" y="3052464"/>
            <a:ext cx="2895600" cy="300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else</a:t>
            </a:r>
            <a:r>
              <a:rPr lang="en-US" dirty="0" smtClean="0"/>
              <a:t> part is optional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else</a:t>
            </a:r>
            <a:r>
              <a:rPr lang="en-US" dirty="0" smtClean="0"/>
              <a:t> is associated with closest </a:t>
            </a:r>
            <a:r>
              <a:rPr lang="en-US" b="1" dirty="0" smtClean="0"/>
              <a:t>else</a:t>
            </a:r>
            <a:r>
              <a:rPr lang="en-US" dirty="0" smtClean="0"/>
              <a:t>-less </a:t>
            </a:r>
            <a:r>
              <a:rPr lang="en-US" b="1" dirty="0" smtClean="0"/>
              <a:t>if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else z=b;</a:t>
            </a:r>
          </a:p>
          <a:p>
            <a:r>
              <a:rPr lang="en-US" dirty="0" smtClean="0"/>
              <a:t>Where </a:t>
            </a:r>
            <a:r>
              <a:rPr lang="en-US" b="1" dirty="0" smtClean="0"/>
              <a:t>else</a:t>
            </a:r>
            <a:r>
              <a:rPr lang="en-US" dirty="0" smtClean="0"/>
              <a:t> will be associated is shown by indentation</a:t>
            </a:r>
          </a:p>
          <a:p>
            <a:r>
              <a:rPr lang="en-US" dirty="0" smtClean="0"/>
              <a:t>Braces must be used to force association with the first </a:t>
            </a:r>
            <a:r>
              <a:rPr lang="en-US" b="1" dirty="0" smtClean="0"/>
              <a:t> </a:t>
            </a:r>
          </a:p>
          <a:p>
            <a:pPr>
              <a:spcBef>
                <a:spcPts val="8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if(n&gt;0)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if(a&gt;b) z=a;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8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 z=b;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25908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though the else is indented with the first  if, by rule it will be associated with the nearest if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3581400" y="3052464"/>
            <a:ext cx="2514600" cy="147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sz="3200" dirty="0" smtClean="0"/>
              <a:t>(section 3.2)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953000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id;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("Please enter last 3 digits of your id:\n");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("%d", &amp;id);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("You are in 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if(id%2)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if(id&lt;60)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("A1\n");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("A2\n");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599" cy="4572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else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if(id&lt;61)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("B1\n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("B2\n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13716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43200" y="6096000"/>
            <a:ext cx="431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Homework: do this example for your department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Surround the statements in a block with opening and ending curly braces. </a:t>
            </a:r>
          </a:p>
          <a:p>
            <a:r>
              <a:rPr lang="en-US" sz="3100" dirty="0" smtClean="0"/>
              <a:t>One indivisible logical unit</a:t>
            </a:r>
          </a:p>
          <a:p>
            <a:r>
              <a:rPr lang="en-US" sz="3100" dirty="0" smtClean="0"/>
              <a:t>Can be used anywhere a single statement may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Multiple statements</a:t>
            </a:r>
          </a:p>
          <a:p>
            <a:pPr lvl="0">
              <a:buClr>
                <a:srgbClr val="D34817"/>
              </a:buClr>
            </a:pPr>
            <a:r>
              <a:rPr lang="en-US" sz="3100" dirty="0" smtClean="0">
                <a:solidFill>
                  <a:prstClr val="black"/>
                </a:solidFill>
              </a:rPr>
              <a:t>Common programming error:</a:t>
            </a:r>
          </a:p>
          <a:p>
            <a:pPr lvl="1">
              <a:buClr>
                <a:srgbClr val="D34817"/>
              </a:buClr>
            </a:pPr>
            <a:r>
              <a:rPr lang="en-US" sz="2900" dirty="0" smtClean="0">
                <a:solidFill>
                  <a:prstClr val="black"/>
                </a:solidFill>
              </a:rPr>
              <a:t>Forgetting braces of compound statements/blocks</a:t>
            </a:r>
          </a:p>
          <a:p>
            <a:endParaRPr lang="en-US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 of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if(</a:t>
            </a:r>
            <a:r>
              <a:rPr lang="en-US" sz="3100" i="1" dirty="0" smtClean="0"/>
              <a:t>expression</a:t>
            </a:r>
            <a:r>
              <a:rPr lang="en-US" sz="3100" dirty="0" smtClean="0"/>
              <a:t>)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    …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pPr>
              <a:buNone/>
            </a:pPr>
            <a:r>
              <a:rPr lang="en-US" sz="3100" dirty="0" smtClean="0"/>
              <a:t>	else {</a:t>
            </a:r>
          </a:p>
          <a:p>
            <a:pPr lvl="1">
              <a:buNone/>
            </a:pPr>
            <a:r>
              <a:rPr lang="en-US" sz="3100" i="1" dirty="0" smtClean="0"/>
              <a:t>	 statement1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</a:t>
            </a:r>
            <a:r>
              <a:rPr lang="en-US" sz="3100" i="1" dirty="0" smtClean="0"/>
              <a:t> statement2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	… </a:t>
            </a:r>
          </a:p>
          <a:p>
            <a:pPr lvl="1">
              <a:buNone/>
            </a:pPr>
            <a:r>
              <a:rPr lang="en-US" sz="3100" dirty="0" smtClean="0"/>
              <a:t>	 </a:t>
            </a:r>
            <a:r>
              <a:rPr lang="en-US" sz="3100" i="1" dirty="0" err="1" smtClean="0"/>
              <a:t>statementN</a:t>
            </a:r>
            <a:r>
              <a:rPr lang="en-US" sz="3100" dirty="0" smtClean="0"/>
              <a:t>;</a:t>
            </a:r>
          </a:p>
          <a:p>
            <a:pPr lvl="1">
              <a:buNone/>
            </a:pPr>
            <a:r>
              <a:rPr lang="en-US" sz="3100" dirty="0" smtClean="0"/>
              <a:t>}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true</a:t>
            </a:r>
            <a:r>
              <a:rPr lang="en-US" sz="2800" dirty="0" smtClean="0"/>
              <a:t> all the statements with if will be executed</a:t>
            </a:r>
          </a:p>
          <a:p>
            <a:r>
              <a:rPr lang="en-US" sz="2800" dirty="0" smtClean="0"/>
              <a:t>If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is </a:t>
            </a:r>
            <a:r>
              <a:rPr lang="en-US" sz="2800" b="1" dirty="0" smtClean="0"/>
              <a:t>false</a:t>
            </a:r>
            <a:r>
              <a:rPr lang="en-US" sz="2800" dirty="0" smtClean="0"/>
              <a:t> all the statements with else will be executed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524000"/>
            <a:ext cx="52578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5257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39000" y="1219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Declare variable in the beginning of a block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rot="5400000">
            <a:off x="8057465" y="1961466"/>
            <a:ext cx="420471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if(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 if (</a:t>
            </a:r>
            <a:r>
              <a:rPr lang="en-US" i="1" dirty="0" smtClean="0"/>
              <a:t>expression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i="1" dirty="0" smtClean="0"/>
              <a:t>		statement</a:t>
            </a:r>
            <a:r>
              <a:rPr lang="en-US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i="1" dirty="0" smtClean="0"/>
              <a:t> statement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&amp; Decrement </a:t>
            </a:r>
            <a:r>
              <a:rPr lang="en-US" sz="3200" dirty="0" smtClean="0"/>
              <a:t>(section 2.5)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Postfix</a:t>
            </a:r>
          </a:p>
          <a:p>
            <a:r>
              <a:rPr lang="en-US" b="1" dirty="0" smtClean="0"/>
              <a:t>j=</a:t>
            </a:r>
            <a:r>
              <a:rPr lang="en-US" b="1" dirty="0" err="1" smtClean="0"/>
              <a:t>i</a:t>
            </a:r>
            <a:r>
              <a:rPr lang="en-US" b="1" dirty="0" smtClean="0"/>
              <a:t>++;</a:t>
            </a:r>
          </a:p>
          <a:p>
            <a:pPr lvl="1"/>
            <a:r>
              <a:rPr lang="en-US" dirty="0" smtClean="0"/>
              <a:t>First current value of </a:t>
            </a:r>
            <a:r>
              <a:rPr lang="en-US" b="1" dirty="0" err="1" smtClean="0"/>
              <a:t>i</a:t>
            </a:r>
            <a:r>
              <a:rPr lang="en-US" dirty="0" smtClean="0"/>
              <a:t> is assigned to </a:t>
            </a:r>
            <a:r>
              <a:rPr lang="en-US" b="1" dirty="0" smtClean="0"/>
              <a:t>j</a:t>
            </a:r>
          </a:p>
          <a:p>
            <a:pPr lvl="1"/>
            <a:r>
              <a:rPr lang="en-US" dirty="0" smtClean="0"/>
              <a:t>Then </a:t>
            </a:r>
            <a:r>
              <a:rPr lang="en-US" b="1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If the current value of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dirty="0" smtClean="0"/>
              <a:t>is 5</a:t>
            </a:r>
          </a:p>
          <a:p>
            <a:pPr lvl="2"/>
            <a:r>
              <a:rPr lang="en-US" sz="2400" dirty="0" smtClean="0"/>
              <a:t>After the execution of the statement the value of</a:t>
            </a:r>
          </a:p>
          <a:p>
            <a:pPr lvl="3"/>
            <a:r>
              <a:rPr lang="en-US" sz="2200" b="1" dirty="0" err="1" smtClean="0"/>
              <a:t>i</a:t>
            </a:r>
            <a:r>
              <a:rPr lang="en-US" sz="2200" dirty="0" smtClean="0"/>
              <a:t>: 6</a:t>
            </a:r>
          </a:p>
          <a:p>
            <a:pPr lvl="3"/>
            <a:r>
              <a:rPr lang="en-US" sz="2200" b="1" dirty="0" smtClean="0"/>
              <a:t>j</a:t>
            </a:r>
            <a:r>
              <a:rPr lang="en-US" sz="2200" dirty="0" smtClean="0"/>
              <a:t>: 5</a:t>
            </a:r>
            <a:endParaRPr lang="en-US" sz="2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/>
          <a:lstStyle/>
          <a:p>
            <a:r>
              <a:rPr lang="en-US" dirty="0" smtClean="0"/>
              <a:t>Multi-way decision</a:t>
            </a:r>
          </a:p>
          <a:p>
            <a:r>
              <a:rPr lang="en-US" i="1" dirty="0" smtClean="0"/>
              <a:t>expressions</a:t>
            </a:r>
            <a:r>
              <a:rPr lang="en-US" dirty="0" smtClean="0"/>
              <a:t> are evaluated in order</a:t>
            </a:r>
          </a:p>
          <a:p>
            <a:r>
              <a:rPr lang="en-US" dirty="0" smtClean="0"/>
              <a:t>If the </a:t>
            </a:r>
            <a:r>
              <a:rPr lang="en-US" i="1" dirty="0" smtClean="0"/>
              <a:t>expression </a:t>
            </a:r>
            <a:r>
              <a:rPr lang="en-US" dirty="0" smtClean="0"/>
              <a:t>of any </a:t>
            </a:r>
            <a:r>
              <a:rPr lang="en-US" b="1" dirty="0" smtClean="0"/>
              <a:t>if</a:t>
            </a:r>
            <a:r>
              <a:rPr lang="en-US" dirty="0" smtClean="0"/>
              <a:t> is</a:t>
            </a:r>
            <a:r>
              <a:rPr lang="en-US" i="1" dirty="0" smtClean="0"/>
              <a:t> true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statement</a:t>
            </a:r>
            <a:r>
              <a:rPr lang="en-US" dirty="0" smtClean="0"/>
              <a:t> associated with it is executed</a:t>
            </a:r>
          </a:p>
          <a:p>
            <a:pPr lvl="2"/>
            <a:r>
              <a:rPr lang="en-US" sz="2200" dirty="0" smtClean="0"/>
              <a:t>Multiple </a:t>
            </a:r>
            <a:r>
              <a:rPr lang="en-US" sz="2200" i="1" dirty="0" smtClean="0"/>
              <a:t>statements </a:t>
            </a:r>
            <a:r>
              <a:rPr lang="en-US" sz="2200" dirty="0" smtClean="0"/>
              <a:t>can be associated using curly braces</a:t>
            </a:r>
          </a:p>
          <a:p>
            <a:pPr lvl="1"/>
            <a:r>
              <a:rPr lang="en-US" dirty="0" smtClean="0"/>
              <a:t>the whole chain is terminated</a:t>
            </a:r>
          </a:p>
          <a:p>
            <a:r>
              <a:rPr lang="en-US" dirty="0" smtClean="0"/>
              <a:t>If none of the </a:t>
            </a:r>
            <a:r>
              <a:rPr lang="en-US" i="1" dirty="0" smtClean="0"/>
              <a:t>expressions</a:t>
            </a:r>
            <a:r>
              <a:rPr lang="en-US" dirty="0" smtClean="0"/>
              <a:t> are true</a:t>
            </a:r>
          </a:p>
          <a:p>
            <a:pPr lvl="1"/>
            <a:r>
              <a:rPr lang="en-US" b="1" dirty="0" smtClean="0"/>
              <a:t>else </a:t>
            </a:r>
            <a:r>
              <a:rPr lang="en-US" dirty="0" smtClean="0"/>
              <a:t>part is executed</a:t>
            </a:r>
          </a:p>
          <a:p>
            <a:pPr lvl="1"/>
            <a:r>
              <a:rPr lang="en-US" dirty="0" smtClean="0"/>
              <a:t>Handles none of the above/ default case</a:t>
            </a:r>
          </a:p>
          <a:p>
            <a:pPr lvl="1"/>
            <a:r>
              <a:rPr lang="en-US" dirty="0" smtClean="0"/>
              <a:t>Optional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4958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int num;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scanf("%d", &amp;num);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if(num&gt;=80)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printf("5.0\n");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if(num&gt;=75)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printf("4.75\n");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else if(num&gt;=70)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printf("4.50\n");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04827" y="1447800"/>
            <a:ext cx="3996373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	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pt-BR" sz="2300" dirty="0" smtClean="0">
                <a:latin typeface="Courier New" pitchFamily="49" charset="0"/>
                <a:cs typeface="Courier New" pitchFamily="49" charset="0"/>
              </a:rPr>
              <a:t>		printf("0.0");</a:t>
            </a: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81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if-else if </a:t>
            </a: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4593" y="1447800"/>
            <a:ext cx="4553607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 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, sum;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==2)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447800"/>
            <a:ext cx="5527965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else if(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numOfArg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==3)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a, b, c;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("%d %d %d", &amp;a, &amp;b, &amp;c);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a+b+c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("The sum is %d\n", sum);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logical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#include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&lt;</a:t>
            </a:r>
            <a:r>
              <a:rPr lang="en-US" sz="2400" dirty="0" err="1" smtClean="0">
                <a:solidFill>
                  <a:srgbClr val="A31515"/>
                </a:solidFill>
                <a:latin typeface="Consolas"/>
              </a:rPr>
              <a:t>stdio.h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&gt;</a:t>
            </a:r>
          </a:p>
          <a:p>
            <a:pPr marL="457200" indent="-457200">
              <a:buNone/>
            </a:pP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main( ){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char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;</a:t>
            </a:r>
          </a:p>
          <a:p>
            <a:pPr marL="457200" indent="-457200">
              <a:buNone/>
            </a:pP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scanf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(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"%c", &amp;</a:t>
            </a:r>
            <a:r>
              <a:rPr lang="en-US" sz="2400" dirty="0" err="1" smtClean="0">
                <a:solidFill>
                  <a:srgbClr val="A31515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if(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&gt;=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'A' &amp;&amp; </a:t>
            </a:r>
            <a:r>
              <a:rPr lang="en-US" sz="2400" dirty="0" err="1" smtClean="0">
                <a:solidFill>
                  <a:srgbClr val="A31515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&lt;='Z'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)</a:t>
            </a:r>
          </a:p>
          <a:p>
            <a:pPr marL="457200" indent="-457200">
              <a:buNone/>
            </a:pPr>
            <a:r>
              <a:rPr lang="pt-BR" sz="2400" dirty="0" smtClean="0">
                <a:solidFill>
                  <a:srgbClr val="A31515"/>
                </a:solidFill>
                <a:latin typeface="Consolas"/>
              </a:rPr>
              <a:t>	printf("%c\n", ch+('a'-'A')</a:t>
            </a:r>
            <a:r>
              <a:rPr lang="pt-BR" sz="24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else if(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&gt;=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'a' &amp;&amp; </a:t>
            </a:r>
            <a:r>
              <a:rPr lang="en-US" sz="2400" dirty="0" err="1" smtClean="0">
                <a:solidFill>
                  <a:srgbClr val="A31515"/>
                </a:solidFill>
                <a:latin typeface="Consolas"/>
              </a:rPr>
              <a:t>ch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&lt;='z'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)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pt-BR" sz="2400" dirty="0" smtClean="0">
                <a:solidFill>
                  <a:srgbClr val="A31515"/>
                </a:solidFill>
                <a:latin typeface="Consolas"/>
              </a:rPr>
              <a:t>	printf("%c\n", ch-('a'-'A')</a:t>
            </a:r>
            <a:r>
              <a:rPr lang="pt-BR" sz="24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else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		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printf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(</a:t>
            </a:r>
            <a:r>
              <a:rPr lang="en-US" sz="2400" dirty="0" smtClean="0">
                <a:solidFill>
                  <a:srgbClr val="A31515"/>
                </a:solidFill>
                <a:latin typeface="Consolas"/>
              </a:rPr>
              <a:t>"Invalid\n"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);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return 0;</a:t>
            </a:r>
          </a:p>
          <a:p>
            <a:pPr marL="457200" lvl="0" indent="-457200">
              <a:buClr>
                <a:srgbClr val="D34817"/>
              </a:buClr>
              <a:buNone/>
            </a:pP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}</a:t>
            </a:r>
          </a:p>
          <a:p>
            <a:pPr marL="457200" indent="-457200">
              <a:buNone/>
            </a:pPr>
            <a:endParaRPr lang="pt-BR" sz="2400" dirty="0" smtClean="0">
              <a:solidFill>
                <a:srgbClr val="A31515"/>
              </a:solidFill>
              <a:latin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Circuit Evaluation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if(a!=0 &amp;&amp; num/a)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first operand of ‘&amp;&amp;’ is zero, the 2</a:t>
            </a:r>
            <a:r>
              <a:rPr lang="en-US" baseline="30000" dirty="0" smtClean="0"/>
              <a:t>nd</a:t>
            </a:r>
            <a:r>
              <a:rPr lang="en-US" dirty="0" smtClean="0"/>
              <a:t> operand is not evaluated</a:t>
            </a:r>
          </a:p>
          <a:p>
            <a:r>
              <a:rPr lang="en-US" dirty="0" smtClean="0"/>
              <a:t>If first operand of ‘||’ is nonzero, the 2</a:t>
            </a:r>
            <a:r>
              <a:rPr lang="en-US" baseline="30000" dirty="0" smtClean="0"/>
              <a:t>nd</a:t>
            </a:r>
            <a:r>
              <a:rPr lang="en-US" dirty="0" smtClean="0"/>
              <a:t> operand is not evaluated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Expressions (sec 11.7)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ternary operator “?:”</a:t>
            </a:r>
          </a:p>
          <a:p>
            <a:r>
              <a:rPr lang="en-US" i="1" dirty="0" smtClean="0"/>
              <a:t>expression1</a:t>
            </a:r>
            <a:r>
              <a:rPr lang="en-US" dirty="0" smtClean="0"/>
              <a:t>?</a:t>
            </a:r>
            <a:r>
              <a:rPr lang="en-US" i="1" dirty="0" smtClean="0"/>
              <a:t>expression2</a:t>
            </a:r>
            <a:r>
              <a:rPr lang="en-US" dirty="0" smtClean="0"/>
              <a:t>:</a:t>
            </a:r>
            <a:r>
              <a:rPr lang="en-US" i="1" dirty="0" smtClean="0"/>
              <a:t>expression3</a:t>
            </a:r>
            <a:r>
              <a:rPr lang="en-US" dirty="0" smtClean="0"/>
              <a:t>;</a:t>
            </a:r>
            <a:endParaRPr lang="en-US" i="1" dirty="0" smtClean="0"/>
          </a:p>
          <a:p>
            <a:r>
              <a:rPr lang="en-US" dirty="0" smtClean="0"/>
              <a:t>z= (a&gt;b)? a: b;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/* z=max(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a,b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);*/</a:t>
            </a:r>
          </a:p>
          <a:p>
            <a:r>
              <a:rPr lang="en-US" dirty="0" smtClean="0"/>
              <a:t>Can be used anywhere an expression can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maximum of three numbers</a:t>
            </a:r>
          </a:p>
          <a:p>
            <a:r>
              <a:rPr lang="en-US" dirty="0" smtClean="0"/>
              <a:t>Find second maximum of three numbers</a:t>
            </a:r>
          </a:p>
          <a:p>
            <a:r>
              <a:rPr lang="en-US" dirty="0" smtClean="0"/>
              <a:t>Find minimum of four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switch</a:t>
            </a:r>
            <a:r>
              <a:rPr lang="en-US" dirty="0" smtClean="0"/>
              <a:t> (expression)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case</a:t>
            </a:r>
            <a:r>
              <a:rPr lang="en-US" dirty="0" smtClean="0"/>
              <a:t> constant: statements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/>
              <a:t>default</a:t>
            </a:r>
            <a:r>
              <a:rPr lang="en-US" dirty="0" smtClean="0"/>
              <a:t>: statements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Use of break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(month)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1: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("January\n");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2: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("February\n");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("Invalid\n");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96774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();//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getche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switch (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case '0': case '1': case '2': case '3': case '4': case '5': case '6': case '7': case '8': case '9': 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digit\n");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	default:  </a:t>
            </a:r>
            <a:r>
              <a:rPr lang="en-US" sz="21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(" : non digit\n");}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Use of break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 &amp; Decrement </a:t>
            </a:r>
            <a:r>
              <a:rPr lang="en-US" sz="3200" dirty="0" smtClean="0"/>
              <a:t>(section 2.5)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Prefix</a:t>
            </a:r>
          </a:p>
          <a:p>
            <a:r>
              <a:rPr lang="en-US" b="1" dirty="0" smtClean="0"/>
              <a:t>j=++</a:t>
            </a:r>
            <a:r>
              <a:rPr lang="en-US" b="1" dirty="0" err="1" smtClean="0"/>
              <a:t>i</a:t>
            </a:r>
            <a:r>
              <a:rPr lang="en-US" b="1" dirty="0" smtClean="0"/>
              <a:t>;</a:t>
            </a:r>
          </a:p>
          <a:p>
            <a:pPr lvl="1"/>
            <a:r>
              <a:rPr lang="en-US" dirty="0" smtClean="0"/>
              <a:t>First </a:t>
            </a:r>
            <a:r>
              <a:rPr lang="en-US" b="1" dirty="0" err="1" smtClean="0"/>
              <a:t>i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smtClean="0"/>
              <a:t>Then current value of </a:t>
            </a:r>
            <a:r>
              <a:rPr lang="en-US" b="1" dirty="0" err="1" smtClean="0"/>
              <a:t>i</a:t>
            </a:r>
            <a:r>
              <a:rPr lang="en-US" dirty="0" smtClean="0"/>
              <a:t> is assigned to </a:t>
            </a:r>
            <a:r>
              <a:rPr lang="en-US" b="1" dirty="0" smtClean="0"/>
              <a:t>j</a:t>
            </a:r>
            <a:endParaRPr lang="en-US" dirty="0" smtClean="0"/>
          </a:p>
          <a:p>
            <a:pPr lvl="1"/>
            <a:r>
              <a:rPr lang="en-US" dirty="0" smtClean="0"/>
              <a:t>If the current value of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dirty="0" smtClean="0"/>
              <a:t>is 5</a:t>
            </a:r>
          </a:p>
          <a:p>
            <a:pPr lvl="2"/>
            <a:r>
              <a:rPr lang="en-US" sz="2400" dirty="0" smtClean="0"/>
              <a:t>After the execution of the statement the value of</a:t>
            </a:r>
          </a:p>
          <a:p>
            <a:pPr lvl="3"/>
            <a:r>
              <a:rPr lang="en-US" sz="2200" b="1" dirty="0" err="1" smtClean="0"/>
              <a:t>i</a:t>
            </a:r>
            <a:r>
              <a:rPr lang="en-US" sz="2200" dirty="0" smtClean="0"/>
              <a:t>: 6</a:t>
            </a:r>
          </a:p>
          <a:p>
            <a:pPr lvl="3"/>
            <a:r>
              <a:rPr lang="en-US" sz="2200" b="1" dirty="0" smtClean="0"/>
              <a:t>j</a:t>
            </a:r>
            <a:r>
              <a:rPr lang="en-US" sz="2200" dirty="0" smtClean="0"/>
              <a:t>: 6</a:t>
            </a:r>
            <a:endParaRPr lang="en-US" sz="22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 (use of break)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x=a/b;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a, 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0: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("divide by zero error\n");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x=a/b;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switch case (use of break)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x=a/b;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a, b;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switch (b)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case 0: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("divide by zero error\n");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default: x=a/b;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Allows one or more statements to be repeated</a:t>
            </a:r>
          </a:p>
          <a:p>
            <a:r>
              <a:rPr lang="en-US" dirty="0" smtClean="0"/>
              <a:t>for 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Most flexible loop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 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Give an initial value to the variable that controls the loop</a:t>
            </a:r>
          </a:p>
          <a:p>
            <a:pPr lvl="1"/>
            <a:r>
              <a:rPr lang="en-US" i="1" dirty="0" smtClean="0"/>
              <a:t>loop-control variable</a:t>
            </a:r>
          </a:p>
          <a:p>
            <a:pPr lvl="1"/>
            <a:r>
              <a:rPr lang="en-US" dirty="0" smtClean="0"/>
              <a:t>Executed only once</a:t>
            </a:r>
          </a:p>
          <a:p>
            <a:pPr lvl="1"/>
            <a:r>
              <a:rPr lang="en-US" dirty="0" smtClean="0"/>
              <a:t>Before the loop begins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for 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conditional-test:</a:t>
            </a:r>
          </a:p>
          <a:p>
            <a:pPr lvl="1"/>
            <a:r>
              <a:rPr lang="en-US" dirty="0" smtClean="0"/>
              <a:t>Tests the </a:t>
            </a:r>
            <a:r>
              <a:rPr lang="en-US" i="1" dirty="0" smtClean="0"/>
              <a:t>loop-control variable</a:t>
            </a:r>
            <a:r>
              <a:rPr lang="en-US" dirty="0" smtClean="0"/>
              <a:t> against a target value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true</a:t>
            </a:r>
            <a:r>
              <a:rPr lang="en-US" dirty="0" smtClean="0"/>
              <a:t> the loop repeats</a:t>
            </a:r>
          </a:p>
          <a:p>
            <a:pPr lvl="2"/>
            <a:r>
              <a:rPr lang="en-US" sz="2200" i="1" dirty="0" smtClean="0"/>
              <a:t>statement</a:t>
            </a:r>
            <a:r>
              <a:rPr lang="en-US" sz="2200" dirty="0" smtClean="0"/>
              <a:t> is executed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/>
              <a:t>false</a:t>
            </a:r>
            <a:r>
              <a:rPr lang="en-US" dirty="0" smtClean="0"/>
              <a:t> the loop stops</a:t>
            </a:r>
          </a:p>
          <a:p>
            <a:pPr lvl="2"/>
            <a:r>
              <a:rPr lang="en-US" sz="2200" dirty="0" smtClean="0"/>
              <a:t>Next line of code following the loop will be executed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for 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increment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Executed at the bottom of the loop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CSE 109 14\foxtr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706" y="2643187"/>
            <a:ext cx="9587856" cy="3148013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Jokes!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</a:t>
            </a:r>
            <a:r>
              <a:rPr lang="nn-NO" dirty="0" smtClean="0">
                <a:solidFill>
                  <a:srgbClr val="FF0000"/>
                </a:solidFill>
              </a:rPr>
              <a:t>i=1</a:t>
            </a:r>
            <a:r>
              <a:rPr lang="nn-NO" dirty="0" smtClean="0"/>
              <a:t>; i&lt;3;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</a:t>
            </a:r>
            <a:r>
              <a:rPr lang="en-US" dirty="0" smtClean="0"/>
              <a:t> is initialized to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1524000"/>
            <a:ext cx="32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Initialization part is executed only once</a:t>
            </a:r>
            <a:endParaRPr lang="en-US" sz="2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1,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4" name="Flowchart: Connector 3"/>
          <p:cNvSpPr/>
          <p:nvPr/>
        </p:nvSpPr>
        <p:spPr>
          <a:xfrm>
            <a:off x="3048000" y="21336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cision 4"/>
          <p:cNvSpPr/>
          <p:nvPr/>
        </p:nvSpPr>
        <p:spPr>
          <a:xfrm>
            <a:off x="2133600" y="3200400"/>
            <a:ext cx="2133600" cy="1371600"/>
          </a:xfrm>
          <a:prstGeom prst="flowChartDecision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num&gt;=0</a:t>
            </a:r>
            <a:endParaRPr lang="en-US" dirty="0"/>
          </a:p>
        </p:txBody>
      </p:sp>
      <p:sp>
        <p:nvSpPr>
          <p:cNvPr id="6" name="Flowchart: Process 5"/>
          <p:cNvSpPr/>
          <p:nvPr/>
        </p:nvSpPr>
        <p:spPr>
          <a:xfrm>
            <a:off x="5562600" y="3581400"/>
            <a:ext cx="1676400" cy="612648"/>
          </a:xfrm>
          <a:prstGeom prst="flowChartProcess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num is positive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4"/>
            <a:endCxn id="5" idx="0"/>
          </p:cNvCxnSpPr>
          <p:nvPr/>
        </p:nvCxnSpPr>
        <p:spPr>
          <a:xfrm rot="5400000">
            <a:off x="2819400" y="2819400"/>
            <a:ext cx="762000" cy="158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4267200" y="3886200"/>
            <a:ext cx="1295400" cy="1524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581400"/>
            <a:ext cx="536685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Flowchart: Connector 13"/>
          <p:cNvSpPr/>
          <p:nvPr/>
        </p:nvSpPr>
        <p:spPr>
          <a:xfrm>
            <a:off x="3048000" y="5486400"/>
            <a:ext cx="304800" cy="304800"/>
          </a:xfrm>
          <a:prstGeom prst="flowChartConnector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5" idx="2"/>
            <a:endCxn id="14" idx="0"/>
          </p:cNvCxnSpPr>
          <p:nvPr/>
        </p:nvCxnSpPr>
        <p:spPr>
          <a:xfrm rot="5400000">
            <a:off x="2743200" y="5029200"/>
            <a:ext cx="914400" cy="1588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52932" y="4778324"/>
            <a:ext cx="548996" cy="36933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cxnSp>
        <p:nvCxnSpPr>
          <p:cNvPr id="22" name="Shape 21"/>
          <p:cNvCxnSpPr>
            <a:stCxn id="6" idx="2"/>
            <a:endCxn id="18" idx="3"/>
          </p:cNvCxnSpPr>
          <p:nvPr/>
        </p:nvCxnSpPr>
        <p:spPr>
          <a:xfrm rot="5400000">
            <a:off x="4416893" y="2979083"/>
            <a:ext cx="768942" cy="31988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2.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true as </a:t>
            </a:r>
            <a:r>
              <a:rPr lang="en-US" dirty="0" err="1" smtClean="0"/>
              <a:t>i</a:t>
            </a:r>
            <a:r>
              <a:rPr lang="en-US" dirty="0" smtClean="0"/>
              <a:t> is 2, so the loop executes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i++)</a:t>
            </a:r>
          </a:p>
          <a:p>
            <a:pPr>
              <a:buNone/>
            </a:pPr>
            <a:r>
              <a:rPr lang="nn-NO" dirty="0" smtClean="0"/>
              <a:t>		</a:t>
            </a:r>
            <a:r>
              <a:rPr lang="nn-NO" dirty="0" smtClean="0">
                <a:solidFill>
                  <a:srgbClr val="FF0000"/>
                </a:solidFill>
              </a:rPr>
              <a:t>printf("%d\n", i);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printed, which is 2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i&lt;3; </a:t>
            </a:r>
            <a:r>
              <a:rPr lang="nn-NO" dirty="0" smtClean="0">
                <a:solidFill>
                  <a:srgbClr val="FF0000"/>
                </a:solidFill>
              </a:rPr>
              <a:t>i++</a:t>
            </a:r>
            <a:r>
              <a:rPr lang="nn-NO" dirty="0" smtClean="0"/>
              <a:t>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The value of </a:t>
            </a:r>
            <a:r>
              <a:rPr lang="en-US" dirty="0" err="1" smtClean="0"/>
              <a:t>i</a:t>
            </a:r>
            <a:r>
              <a:rPr lang="en-US" dirty="0" smtClean="0"/>
              <a:t> will be incremented, so now </a:t>
            </a:r>
            <a:r>
              <a:rPr lang="en-US" dirty="0" err="1" smtClean="0"/>
              <a:t>i</a:t>
            </a:r>
            <a:r>
              <a:rPr lang="en-US" dirty="0" smtClean="0"/>
              <a:t> is 3.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n-NO" dirty="0" smtClean="0"/>
              <a:t>for(i=1; </a:t>
            </a:r>
            <a:r>
              <a:rPr lang="nn-NO" dirty="0" smtClean="0">
                <a:solidFill>
                  <a:srgbClr val="FF0000"/>
                </a:solidFill>
              </a:rPr>
              <a:t>i&lt;3</a:t>
            </a:r>
            <a:r>
              <a:rPr lang="nn-NO" dirty="0" smtClean="0"/>
              <a:t>; i++)</a:t>
            </a:r>
          </a:p>
          <a:p>
            <a:pPr>
              <a:buNone/>
            </a:pPr>
            <a:r>
              <a:rPr lang="nn-NO" dirty="0" smtClean="0"/>
              <a:t>		printf("%d\n", i);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Conditional test </a:t>
            </a:r>
            <a:r>
              <a:rPr lang="en-US" dirty="0" err="1" smtClean="0"/>
              <a:t>i</a:t>
            </a:r>
            <a:r>
              <a:rPr lang="en-US" dirty="0" smtClean="0"/>
              <a:t>&lt;3 is false as </a:t>
            </a:r>
            <a:r>
              <a:rPr lang="en-US" dirty="0" err="1" smtClean="0"/>
              <a:t>i</a:t>
            </a:r>
            <a:r>
              <a:rPr lang="en-US" dirty="0" smtClean="0"/>
              <a:t> is 3, so the loop stops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for </a:t>
            </a:r>
            <a:r>
              <a:rPr lang="en-US" dirty="0" smtClean="0"/>
              <a:t>loop can run negatively</a:t>
            </a:r>
          </a:p>
          <a:p>
            <a:r>
              <a:rPr lang="en-US" b="1" i="1" dirty="0" smtClean="0"/>
              <a:t>decrement</a:t>
            </a:r>
            <a:r>
              <a:rPr lang="en-US" i="1" dirty="0" smtClean="0"/>
              <a:t> </a:t>
            </a:r>
            <a:r>
              <a:rPr lang="en-US" dirty="0" smtClean="0"/>
              <a:t>can be used instead of </a:t>
            </a:r>
            <a:r>
              <a:rPr lang="en-US" i="1" dirty="0" smtClean="0"/>
              <a:t>increment</a:t>
            </a:r>
          </a:p>
          <a:p>
            <a:pPr lvl="1"/>
            <a:r>
              <a:rPr lang="nn-NO" dirty="0" smtClean="0"/>
              <a:t>for(i=20; i&gt;0; i--) ...</a:t>
            </a:r>
          </a:p>
          <a:p>
            <a:r>
              <a:rPr lang="nn-NO" dirty="0" smtClean="0"/>
              <a:t>Can be incremented or decremented by more than one</a:t>
            </a:r>
          </a:p>
          <a:p>
            <a:pPr lvl="1"/>
            <a:r>
              <a:rPr lang="nn-NO" dirty="0" smtClean="0"/>
              <a:t>for(i=1; i&lt;100; i+=5)</a:t>
            </a:r>
            <a:endParaRPr lang="en-US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nn-NO" dirty="0" smtClean="0"/>
              <a:t>All of the following loops will print 1 to 99</a:t>
            </a:r>
          </a:p>
          <a:p>
            <a:pPr lvl="1"/>
            <a:r>
              <a:rPr lang="nn-NO" sz="2200" dirty="0" smtClean="0"/>
              <a:t>for(i=1; i&lt;100;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for(i=1; i&lt;=99;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</a:t>
            </a:r>
            <a:r>
              <a:rPr lang="en-US" sz="2200" dirty="0" err="1" smtClean="0"/>
              <a:t>i</a:t>
            </a:r>
            <a:r>
              <a:rPr lang="en-US" sz="2200" dirty="0" smtClean="0"/>
              <a:t>);</a:t>
            </a:r>
          </a:p>
          <a:p>
            <a:pPr lvl="1"/>
            <a:r>
              <a:rPr lang="nn-NO" sz="2200" dirty="0" smtClean="0"/>
              <a:t>for(i=0; i&lt;99;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nn-NO" sz="2200" dirty="0" smtClean="0"/>
              <a:t>for(i=0; i&lt;=98; i++)</a:t>
            </a:r>
          </a:p>
          <a:p>
            <a:pPr lvl="2">
              <a:buNone/>
            </a:pPr>
            <a:r>
              <a:rPr lang="nn-NO" sz="2200" dirty="0" smtClean="0"/>
              <a:t>	</a:t>
            </a:r>
            <a:r>
              <a:rPr lang="en-US" sz="2200" dirty="0" smtClean="0"/>
              <a:t> </a:t>
            </a:r>
            <a:r>
              <a:rPr lang="en-US" sz="2200" dirty="0" err="1" smtClean="0"/>
              <a:t>printf</a:t>
            </a:r>
            <a:r>
              <a:rPr lang="en-US" sz="2200" dirty="0" smtClean="0"/>
              <a:t>("%d\n", i+1);</a:t>
            </a:r>
          </a:p>
          <a:p>
            <a:pPr lvl="1"/>
            <a:r>
              <a:rPr lang="en-US" dirty="0" smtClean="0"/>
              <a:t>So selection of initial value and loop control condition is important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 Statement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Block of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52400" y="2247900"/>
            <a:ext cx="4876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Prints 1 to 99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for(i=100; i&lt;100;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r>
              <a:rPr lang="nn-NO" dirty="0" smtClean="0"/>
              <a:t>This loop will not execute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768850" cy="3886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for(i=1; i&lt;5;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sum+=i;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prod*=i;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printf("sum, prod is %d, %d\n", sum, prod);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6002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en-US" sz="2400" b="1" dirty="0" smtClean="0">
                <a:solidFill>
                  <a:srgbClr val="D34817"/>
                </a:solidFill>
                <a:latin typeface="Franklin Gothic Book"/>
                <a:ea typeface="+mj-ea"/>
                <a:cs typeface="Courier New" pitchFamily="49" charset="0"/>
              </a:rPr>
              <a:t>GCD of two numbers:</a:t>
            </a:r>
            <a:endParaRPr lang="en-US" sz="2400" dirty="0" smtClean="0">
              <a:latin typeface="+mj-lt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a, b, min,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%d", &amp;a, &amp;b);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min=(a&lt;b)?a:b;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&lt;=min;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 &amp;&amp;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==0)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of %d &amp; %d is %d\n", a, b,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gcd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Nth Fibonacci number: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=0, fibn_1=1, fibn_2=0;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if(n==1)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>
          <a:xfrm>
            <a:off x="4572000" y="2209800"/>
            <a:ext cx="5257800" cy="388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=fibn_1+fibn_2;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fibn_2=fibn_1;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fibn_1=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fibn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62200" y="4418806"/>
            <a:ext cx="45720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8392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Selection statement/conditional statement</a:t>
            </a:r>
          </a:p>
          <a:p>
            <a:r>
              <a:rPr lang="en-US" dirty="0" smtClean="0"/>
              <a:t>Operation governed by outcome of a conditional test</a:t>
            </a:r>
          </a:p>
          <a:p>
            <a:r>
              <a:rPr lang="en-US" b="1" dirty="0" smtClean="0"/>
              <a:t>if(</a:t>
            </a:r>
            <a:r>
              <a:rPr lang="en-US" b="1" i="1" dirty="0" smtClean="0"/>
              <a:t>expression</a:t>
            </a:r>
            <a:r>
              <a:rPr lang="en-US" b="1" dirty="0" smtClean="0"/>
              <a:t>) </a:t>
            </a:r>
            <a:r>
              <a:rPr lang="en-US" b="1" i="1" dirty="0" smtClean="0"/>
              <a:t>statement</a:t>
            </a:r>
            <a:r>
              <a:rPr lang="en-US" b="1" dirty="0" smtClean="0"/>
              <a:t>;</a:t>
            </a:r>
          </a:p>
          <a:p>
            <a:pPr lvl="1"/>
            <a:r>
              <a:rPr lang="en-US" i="1" dirty="0" smtClean="0"/>
              <a:t>expression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any valid C expression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true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</a:t>
            </a:r>
            <a:r>
              <a:rPr lang="en-US" u="sng" dirty="0" smtClean="0"/>
              <a:t>executed</a:t>
            </a:r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expression</a:t>
            </a:r>
            <a:r>
              <a:rPr lang="en-US" dirty="0" smtClean="0"/>
              <a:t> is </a:t>
            </a:r>
            <a:r>
              <a:rPr lang="en-US" b="1" dirty="0" smtClean="0"/>
              <a:t>false</a:t>
            </a:r>
            <a:r>
              <a:rPr lang="en-US" dirty="0" smtClean="0"/>
              <a:t> </a:t>
            </a:r>
            <a:r>
              <a:rPr lang="en-US" i="1" dirty="0" smtClean="0"/>
              <a:t>statement</a:t>
            </a:r>
            <a:r>
              <a:rPr lang="en-US" dirty="0" smtClean="0"/>
              <a:t> will be </a:t>
            </a:r>
            <a:r>
              <a:rPr lang="en-US" u="sng" dirty="0" smtClean="0"/>
              <a:t>bypassed</a:t>
            </a:r>
          </a:p>
          <a:p>
            <a:pPr lvl="1"/>
            <a:r>
              <a:rPr lang="en-US" b="1" dirty="0" smtClean="0"/>
              <a:t>true</a:t>
            </a:r>
            <a:r>
              <a:rPr lang="en-US" dirty="0" smtClean="0"/>
              <a:t>: any nonzero value</a:t>
            </a:r>
          </a:p>
          <a:p>
            <a:pPr lvl="1"/>
            <a:r>
              <a:rPr lang="en-US" b="1" dirty="0" smtClean="0"/>
              <a:t>false</a:t>
            </a:r>
            <a:r>
              <a:rPr lang="en-US" dirty="0" smtClean="0"/>
              <a:t>: zero</a:t>
            </a:r>
          </a:p>
          <a:p>
            <a:pPr lvl="1"/>
            <a:r>
              <a:rPr lang="pt-BR" dirty="0" smtClean="0"/>
              <a:t>if(num+1) printf(“nonzero");//num!=-1 statement will execute</a:t>
            </a:r>
            <a:endParaRPr lang="en-US" dirty="0" smtClean="0"/>
          </a:p>
          <a:p>
            <a:pPr lvl="1"/>
            <a:r>
              <a:rPr lang="en-US" dirty="0" smtClean="0"/>
              <a:t>Normally </a:t>
            </a:r>
            <a:r>
              <a:rPr lang="en-US" i="1" dirty="0" smtClean="0"/>
              <a:t>expression</a:t>
            </a:r>
            <a:r>
              <a:rPr lang="en-US" dirty="0" smtClean="0"/>
              <a:t> consists of relational &amp; logical operator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5943600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003203" y="1447800"/>
            <a:ext cx="3798887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1, 1</a:t>
            </a:r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2, 2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  <a:p>
            <a:pPr>
              <a:buNone/>
            </a:pPr>
            <a:r>
              <a:rPr lang="en-US" dirty="0" smtClean="0"/>
              <a:t>3, 3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100" dirty="0" smtClean="0">
                <a:solidFill>
                  <a:srgbClr val="FF0000"/>
                </a:solidFill>
              </a:rPr>
              <a:t>What if the condition is j&lt;=3?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57150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n, sum, prod;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sum=0;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++)//if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&lt;n?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prod=1;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87766" y="1447800"/>
            <a:ext cx="5715000" cy="4724400"/>
          </a:xfrm>
        </p:spPr>
        <p:txBody>
          <a:bodyPr>
            <a:normAutofit lnSpcReduction="10000"/>
          </a:bodyPr>
          <a:lstStyle/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j=0; j&lt;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j++)//if j=1?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prod=prod*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 lvl="4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sum=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sum+prod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3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("sum is %d\n", sum);</a:t>
            </a:r>
          </a:p>
          <a:p>
            <a:pPr lvl="3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2578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91200" y="5410200"/>
            <a:ext cx="2666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1+2+2×3+…+2×3×…×N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//row by row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("0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5720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 ;j&lt;=n;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("1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648200"/>
            <a:ext cx="102463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Input: 3</a:t>
            </a:r>
          </a:p>
          <a:p>
            <a:r>
              <a:rPr lang="en-US" sz="2200" dirty="0" smtClean="0"/>
              <a:t>Output:</a:t>
            </a:r>
          </a:p>
          <a:p>
            <a:r>
              <a:rPr lang="en-US" sz="2200" dirty="0" smtClean="0"/>
              <a:t>0 1 1 1</a:t>
            </a:r>
          </a:p>
          <a:p>
            <a:r>
              <a:rPr lang="en-US" sz="2200" dirty="0" smtClean="0"/>
              <a:t>0 0 1 1</a:t>
            </a:r>
          </a:p>
          <a:p>
            <a:r>
              <a:rPr lang="en-US" sz="2200" dirty="0" smtClean="0"/>
              <a:t>0 0 0 1</a:t>
            </a:r>
            <a:endParaRPr lang="en-US" sz="22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for( ; ; ){}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 </a:t>
            </a:r>
            <a:r>
              <a:rPr lang="en-US" dirty="0" err="1" smtClean="0"/>
              <a:t>ch</a:t>
            </a:r>
            <a:r>
              <a:rPr lang="en-US" dirty="0" smtClean="0"/>
              <a:t>!=‘q’; 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()) {}</a:t>
            </a:r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&lt;n; 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2">
              <a:buNone/>
            </a:pP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 lvl="1">
              <a:buNone/>
            </a:pPr>
            <a:r>
              <a:rPr lang="en-US" dirty="0" smtClean="0"/>
              <a:t>}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1+2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+3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+4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+5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+…+N</a:t>
            </a:r>
            <a:r>
              <a:rPr lang="en-US" sz="2800" baseline="30000" dirty="0" smtClean="0"/>
              <a:t>N</a:t>
            </a:r>
            <a:endParaRPr lang="en-US" sz="2800" dirty="0" smtClean="0"/>
          </a:p>
          <a:p>
            <a:r>
              <a:rPr lang="en-US" sz="2800" dirty="0" smtClean="0"/>
              <a:t>1+2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+3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+4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+5</a:t>
            </a:r>
            <a:r>
              <a:rPr lang="en-US" sz="2800" baseline="30000" dirty="0" smtClean="0"/>
              <a:t>5</a:t>
            </a:r>
            <a:r>
              <a:rPr lang="en-US" sz="2800" dirty="0" smtClean="0"/>
              <a:t>+…+N</a:t>
            </a:r>
            <a:r>
              <a:rPr lang="en-US" sz="2800" baseline="30000" dirty="0" smtClean="0"/>
              <a:t>N</a:t>
            </a:r>
          </a:p>
          <a:p>
            <a:r>
              <a:rPr lang="en-US" dirty="0" smtClean="0"/>
              <a:t>Sine, Cos series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 number as input write to program to calculate the number of digits.</a:t>
            </a:r>
          </a:p>
          <a:p>
            <a:r>
              <a:rPr lang="en-US" dirty="0" smtClean="0"/>
              <a:t>Given a number as input write to program to calculate the sum of it’s digits.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gcd</a:t>
            </a:r>
            <a:r>
              <a:rPr lang="en-US" dirty="0" smtClean="0"/>
              <a:t> of two given numbers</a:t>
            </a:r>
          </a:p>
          <a:p>
            <a:r>
              <a:rPr lang="en-US" dirty="0" smtClean="0"/>
              <a:t>Write a program to find </a:t>
            </a:r>
            <a:r>
              <a:rPr lang="en-US" dirty="0" err="1" smtClean="0"/>
              <a:t>x</a:t>
            </a:r>
            <a:r>
              <a:rPr lang="en-US" baseline="30000" dirty="0" err="1" smtClean="0"/>
              <a:t>m</a:t>
            </a:r>
            <a:r>
              <a:rPr lang="en-US" baseline="30000" dirty="0" smtClean="0"/>
              <a:t> </a:t>
            </a:r>
            <a:r>
              <a:rPr lang="en-US" dirty="0" smtClean="0"/>
              <a:t> where x and m are inputs</a:t>
            </a:r>
          </a:p>
          <a:p>
            <a:r>
              <a:rPr lang="en-US" dirty="0" smtClean="0"/>
              <a:t>Write a program to convert a decimal number to a binary number</a:t>
            </a:r>
          </a:p>
          <a:p>
            <a:r>
              <a:rPr lang="en-US" dirty="0" smtClean="0"/>
              <a:t>Write a program to expand shorthand notation like a-z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 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endParaRPr lang="en-US" dirty="0" smtClean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724400" y="2247900"/>
            <a:ext cx="46863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for(i=0;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to increment</a:t>
            </a:r>
          </a:p>
          <a:p>
            <a:r>
              <a:rPr lang="en-US" dirty="0" smtClean="0"/>
              <a:t>Normally used when increment is not needed</a:t>
            </a:r>
          </a:p>
          <a:p>
            <a:pPr lvl="1"/>
            <a:r>
              <a:rPr lang="en-US" dirty="0" smtClean="0"/>
              <a:t>while(</a:t>
            </a:r>
            <a:r>
              <a:rPr lang="en-US" dirty="0" err="1" smtClean="0"/>
              <a:t>ch</a:t>
            </a:r>
            <a:r>
              <a:rPr lang="en-US" dirty="0" smtClean="0"/>
              <a:t>!=‘q’)</a:t>
            </a:r>
          </a:p>
          <a:p>
            <a:pPr lvl="1">
              <a:buNone/>
            </a:pPr>
            <a:r>
              <a:rPr lang="en-US" dirty="0" smtClean="0"/>
              <a:t>	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i="1" dirty="0" smtClean="0"/>
              <a:t>statement</a:t>
            </a:r>
          </a:p>
          <a:p>
            <a:pPr lvl="1">
              <a:buNone/>
            </a:pPr>
            <a:r>
              <a:rPr lang="en-US" dirty="0" smtClean="0"/>
              <a:t>while(</a:t>
            </a:r>
            <a:r>
              <a:rPr lang="en-US" i="1" dirty="0" smtClean="0"/>
              <a:t>expression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for(</a:t>
            </a:r>
            <a:r>
              <a:rPr lang="en-US" i="1" dirty="0" smtClean="0"/>
              <a:t>initialization</a:t>
            </a:r>
            <a:r>
              <a:rPr lang="en-US" dirty="0" smtClean="0"/>
              <a:t>; </a:t>
            </a:r>
            <a:r>
              <a:rPr lang="en-US" i="1" dirty="0" smtClean="0"/>
              <a:t>conditional-test</a:t>
            </a:r>
            <a:r>
              <a:rPr lang="en-US" dirty="0" smtClean="0"/>
              <a:t>; </a:t>
            </a:r>
            <a:r>
              <a:rPr lang="en-US" i="1" dirty="0" smtClean="0"/>
              <a:t>increment</a:t>
            </a:r>
            <a:r>
              <a:rPr lang="en-US" dirty="0" smtClean="0"/>
              <a:t>) </a:t>
            </a:r>
            <a:r>
              <a:rPr lang="en-US" i="1" dirty="0" smtClean="0"/>
              <a:t>statement</a:t>
            </a:r>
            <a:r>
              <a:rPr lang="en-US" dirty="0" smtClean="0"/>
              <a:t>;</a:t>
            </a:r>
          </a:p>
          <a:p>
            <a:r>
              <a:rPr lang="en-US" i="1" dirty="0" smtClean="0"/>
              <a:t>initialization;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dirty="0" smtClean="0"/>
              <a:t>do</a:t>
            </a:r>
          </a:p>
          <a:p>
            <a:pPr>
              <a:buNone/>
            </a:pPr>
            <a:r>
              <a:rPr lang="en-US" i="1" dirty="0" smtClean="0"/>
              <a:t>	{</a:t>
            </a:r>
          </a:p>
          <a:p>
            <a:pPr>
              <a:buNone/>
            </a:pPr>
            <a:r>
              <a:rPr lang="en-US" i="1" dirty="0" smtClean="0"/>
              <a:t>		statement;</a:t>
            </a:r>
          </a:p>
          <a:p>
            <a:pPr>
              <a:buNone/>
            </a:pPr>
            <a:r>
              <a:rPr lang="en-US" i="1" dirty="0" smtClean="0"/>
              <a:t>		increment;</a:t>
            </a:r>
          </a:p>
          <a:p>
            <a:pPr>
              <a:buNone/>
            </a:pPr>
            <a:r>
              <a:rPr lang="en-US" i="1" dirty="0" smtClean="0"/>
              <a:t>	}</a:t>
            </a:r>
            <a:r>
              <a:rPr lang="en-US" dirty="0" smtClean="0"/>
              <a:t> while(</a:t>
            </a:r>
            <a:r>
              <a:rPr lang="en-US" i="1" dirty="0" smtClean="0"/>
              <a:t>conditional-test</a:t>
            </a:r>
            <a:r>
              <a:rPr lang="en-US" dirty="0" smtClean="0"/>
              <a:t>);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true,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2800" b="1" dirty="0" smtClean="0">
                <a:solidFill>
                  <a:srgbClr val="00B050"/>
                </a:solidFill>
              </a:rPr>
              <a:t>true</a:t>
            </a:r>
            <a:r>
              <a:rPr lang="en-US" sz="2800" dirty="0" smtClean="0"/>
              <a:t>: any </a:t>
            </a:r>
            <a:r>
              <a:rPr lang="en-US" sz="2800" b="1" dirty="0" smtClean="0">
                <a:solidFill>
                  <a:srgbClr val="00B050"/>
                </a:solidFill>
              </a:rPr>
              <a:t>nonzero</a:t>
            </a:r>
            <a:r>
              <a:rPr lang="en-US" sz="2800" dirty="0" smtClean="0"/>
              <a:t> value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false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FF0000"/>
                </a:solidFill>
              </a:rPr>
              <a:t>zero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is at the bottom</a:t>
            </a:r>
          </a:p>
          <a:p>
            <a:r>
              <a:rPr lang="en-US" dirty="0" smtClean="0"/>
              <a:t>Will execute at least once</a:t>
            </a:r>
          </a:p>
          <a:p>
            <a:r>
              <a:rPr lang="en-US" dirty="0" smtClean="0"/>
              <a:t>do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		…</a:t>
            </a:r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dirty="0" err="1" smtClean="0"/>
              <a:t>ch</a:t>
            </a:r>
            <a:r>
              <a:rPr lang="en-US" dirty="0" smtClean="0"/>
              <a:t>=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} while(</a:t>
            </a:r>
            <a:r>
              <a:rPr lang="en-US" dirty="0" err="1" smtClean="0"/>
              <a:t>ch</a:t>
            </a:r>
            <a:r>
              <a:rPr lang="en-US" dirty="0" smtClean="0"/>
              <a:t>!=‘q’);</a:t>
            </a:r>
          </a:p>
          <a:p>
            <a:r>
              <a:rPr lang="en-US" dirty="0" smtClean="0"/>
              <a:t>Common error</a:t>
            </a:r>
          </a:p>
          <a:p>
            <a:pPr lvl="1"/>
            <a:r>
              <a:rPr lang="en-US" dirty="0" smtClean="0"/>
              <a:t>Forgetting the semicolon (;) after while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while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1000" y="2247900"/>
            <a:ext cx="4502150" cy="40767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}while(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48006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for(i=1; i&lt;=9; i++)</a:t>
            </a:r>
          </a:p>
          <a:p>
            <a:pPr>
              <a:buNone/>
            </a:pPr>
            <a:r>
              <a:rPr lang="nn-NO" dirty="0" smtClean="0">
                <a:latin typeface="Courier New" pitchFamily="49" charset="0"/>
                <a:cs typeface="Courier New" pitchFamily="49" charset="0"/>
              </a:rPr>
              <a:t>		printf("%d\n",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88370" y="1447800"/>
            <a:ext cx="5961996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)==0)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==1)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902" y="1447800"/>
            <a:ext cx="451866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477404" y="1447800"/>
            <a:ext cx="556846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if(!(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21386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=2;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00600" y="1447800"/>
            <a:ext cx="5105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while(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&lt;=num/2)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 while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29540" y="1447800"/>
            <a:ext cx="505206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i=2;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do</a:t>
            </a: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800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i++;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}while(i&lt;=num/2);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will show that 2 is not prime</a:t>
            </a:r>
          </a:p>
          <a:p>
            <a:pPr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9530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break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/*prime number tester*/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num,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("Enter the number to test: 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4876800" cy="4724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/*test for factors*/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&lt;=num/2;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if(!(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num%i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break;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is_prime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 is not prime\n", 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006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b="1" dirty="0" smtClean="0"/>
              <a:t>continue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867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&lt;=3;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for(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j=1; j&lt;=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j++)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if(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==j) continue;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("%d, %d\n",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		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6716713" y="1447800"/>
            <a:ext cx="2427287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/>
              <a:t>Output: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2, 1</a:t>
            </a:r>
          </a:p>
          <a:p>
            <a:pPr>
              <a:buNone/>
            </a:pPr>
            <a:r>
              <a:rPr lang="en-US" dirty="0" smtClean="0"/>
              <a:t>3, 1</a:t>
            </a:r>
          </a:p>
          <a:p>
            <a:pPr>
              <a:buNone/>
            </a:pPr>
            <a:r>
              <a:rPr lang="en-US" dirty="0" smtClean="0"/>
              <a:t>3, 2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248400" y="1447800"/>
            <a:ext cx="0" cy="464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()/</a:t>
            </a:r>
            <a:r>
              <a:rPr lang="en-US" dirty="0" err="1" smtClean="0"/>
              <a:t>getchar</a:t>
            </a:r>
            <a:r>
              <a:rPr lang="en-US" dirty="0" smtClean="0"/>
              <a:t> can be used</a:t>
            </a:r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Compiler dependent</a:t>
            </a:r>
          </a:p>
          <a:p>
            <a:pPr lvl="1"/>
            <a:r>
              <a:rPr lang="en-US" dirty="0" smtClean="0"/>
              <a:t>waits for carriage return</a:t>
            </a:r>
          </a:p>
          <a:p>
            <a:pPr lvl="1"/>
            <a:r>
              <a:rPr lang="en-US" dirty="0" smtClean="0"/>
              <a:t>Read only one char</a:t>
            </a:r>
          </a:p>
          <a:p>
            <a:pPr lvl="1"/>
            <a:r>
              <a:rPr lang="en-US" dirty="0" smtClean="0"/>
              <a:t>Other input and carriage return will be in buffer</a:t>
            </a:r>
          </a:p>
          <a:p>
            <a:pPr lvl="1"/>
            <a:r>
              <a:rPr lang="en-US" dirty="0" smtClean="0"/>
              <a:t>Subsequent input (</a:t>
            </a:r>
            <a:r>
              <a:rPr lang="en-US" dirty="0" err="1" smtClean="0"/>
              <a:t>e.g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) will consume them.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err="1" smtClean="0"/>
              <a:t>getche</a:t>
            </a:r>
            <a:r>
              <a:rPr lang="en-US" dirty="0" smtClean="0"/>
              <a:t>()/</a:t>
            </a:r>
            <a:r>
              <a:rPr lang="en-US" dirty="0" err="1" smtClean="0"/>
              <a:t>getch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immediately after a key is pressed</a:t>
            </a:r>
          </a:p>
          <a:p>
            <a:pPr lvl="1"/>
            <a:r>
              <a:rPr lang="en-US" dirty="0" smtClean="0"/>
              <a:t>Defined in </a:t>
            </a:r>
            <a:r>
              <a:rPr lang="en-US" dirty="0" err="1" smtClean="0"/>
              <a:t>conio.h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Constant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name that substitutes for a sequence of characters</a:t>
            </a:r>
          </a:p>
          <a:p>
            <a:r>
              <a:rPr lang="en-US" dirty="0" smtClean="0"/>
              <a:t>#define </a:t>
            </a:r>
            <a:r>
              <a:rPr lang="en-US" i="1" dirty="0" smtClean="0"/>
              <a:t>name replacement</a:t>
            </a:r>
            <a:endParaRPr lang="en-US" dirty="0" smtClean="0"/>
          </a:p>
          <a:p>
            <a:r>
              <a:rPr lang="en-US" dirty="0" smtClean="0"/>
              <a:t>Any occurrence of  </a:t>
            </a:r>
            <a:r>
              <a:rPr lang="en-US" i="1" dirty="0" smtClean="0"/>
              <a:t>name </a:t>
            </a:r>
            <a:r>
              <a:rPr lang="en-US" dirty="0" smtClean="0"/>
              <a:t>(not in quotes and not part of another name) will be replaced by corresponding </a:t>
            </a:r>
            <a:r>
              <a:rPr lang="en-US" i="1" dirty="0" smtClean="0"/>
              <a:t>replacement</a:t>
            </a:r>
            <a:endParaRPr lang="en-US" dirty="0" smtClean="0"/>
          </a:p>
          <a:p>
            <a:r>
              <a:rPr lang="en-US" dirty="0" smtClean="0"/>
              <a:t>#define PI 3.141593</a:t>
            </a:r>
          </a:p>
          <a:p>
            <a:r>
              <a:rPr lang="en-US" dirty="0" smtClean="0"/>
              <a:t>#define TRUE 1</a:t>
            </a:r>
          </a:p>
          <a:p>
            <a:r>
              <a:rPr lang="en-US" dirty="0" smtClean="0"/>
              <a:t>#define FALSE 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9677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if(num&gt;=0) printf("num is positive");//if(num&gt;-1)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Common programming error:</a:t>
            </a:r>
          </a:p>
          <a:p>
            <a:pPr lvl="1"/>
            <a:r>
              <a:rPr lang="en-US" sz="2600" dirty="0" smtClean="0"/>
              <a:t>Placing ; (semicolon) immediately after condition in </a:t>
            </a:r>
            <a:r>
              <a:rPr lang="en-US" sz="2600" b="1" dirty="0" smtClean="0"/>
              <a:t>if</a:t>
            </a:r>
          </a:p>
          <a:p>
            <a:pPr lvl="2"/>
            <a:r>
              <a:rPr lang="en-US" sz="2600" dirty="0" smtClean="0"/>
              <a:t>if(</a:t>
            </a:r>
            <a:r>
              <a:rPr lang="en-US" sz="2600" i="1" dirty="0" smtClean="0"/>
              <a:t>expression</a:t>
            </a:r>
            <a:r>
              <a:rPr lang="en-US" sz="2600" dirty="0" smtClean="0"/>
              <a:t>);  </a:t>
            </a:r>
            <a:r>
              <a:rPr lang="en-US" sz="2600" i="1" dirty="0" smtClean="0"/>
              <a:t>statement</a:t>
            </a:r>
            <a:r>
              <a:rPr lang="en-US" sz="2600" dirty="0" smtClean="0"/>
              <a:t>;</a:t>
            </a:r>
          </a:p>
          <a:p>
            <a:pPr lvl="1"/>
            <a:r>
              <a:rPr lang="en-US" sz="2600" dirty="0" smtClean="0"/>
              <a:t>Confusing equality operator (==) with assignment operator (=)</a:t>
            </a:r>
          </a:p>
          <a:p>
            <a:pPr lvl="2"/>
            <a:r>
              <a:rPr lang="en-US" sz="2600" dirty="0" smtClean="0"/>
              <a:t>if(a=b)</a:t>
            </a:r>
          </a:p>
          <a:p>
            <a:pPr lvl="2"/>
            <a:r>
              <a:rPr lang="en-US" sz="2600" dirty="0" smtClean="0"/>
              <a:t>if(a=5)</a:t>
            </a:r>
          </a:p>
          <a:p>
            <a:pPr lvl="2"/>
            <a:r>
              <a:rPr lang="en-US" sz="2600" dirty="0" smtClean="0"/>
              <a:t>if(9=5)</a:t>
            </a:r>
          </a:p>
          <a:p>
            <a:pPr lvl="3"/>
            <a:r>
              <a:rPr lang="en-US" sz="2600" dirty="0" smtClean="0"/>
              <a:t>left operand must be l-value</a:t>
            </a:r>
          </a:p>
          <a:p>
            <a:pPr lvl="2"/>
            <a:r>
              <a:rPr lang="en-US" sz="2600" dirty="0" smtClean="0"/>
              <a:t>if(9+5)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</a:t>
            </a:r>
            <a:r>
              <a:rPr lang="en-US" dirty="0" smtClean="0"/>
              <a:t>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9677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num;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if(num&gt;=0) printf("num is positive");//if(num&gt;-1)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if(num&lt;0) printf("num is negative");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2791</TotalTime>
  <Words>1691</Words>
  <Application>Microsoft Office PowerPoint</Application>
  <PresentationFormat>A4 Paper (210x297 mm)</PresentationFormat>
  <Paragraphs>795</Paragraphs>
  <Slides>69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Equity</vt:lpstr>
      <vt:lpstr>Introduction to Control Statements       </vt:lpstr>
      <vt:lpstr>Increment &amp; Decrement (section 2.5)</vt:lpstr>
      <vt:lpstr>Increment &amp; Decrement (section 2.5)</vt:lpstr>
      <vt:lpstr>if statement</vt:lpstr>
      <vt:lpstr>if statement</vt:lpstr>
      <vt:lpstr>true, false</vt:lpstr>
      <vt:lpstr>if statement</vt:lpstr>
      <vt:lpstr>if statement</vt:lpstr>
      <vt:lpstr>if statement</vt:lpstr>
      <vt:lpstr>if-else statement</vt:lpstr>
      <vt:lpstr>if-else statement</vt:lpstr>
      <vt:lpstr>if-else statement</vt:lpstr>
      <vt:lpstr>if-else statement</vt:lpstr>
      <vt:lpstr>if-else statement</vt:lpstr>
      <vt:lpstr>Nested if (section 3.2) </vt:lpstr>
      <vt:lpstr>blocks of code</vt:lpstr>
      <vt:lpstr>blocks of code</vt:lpstr>
      <vt:lpstr>Example</vt:lpstr>
      <vt:lpstr>if-else if statement</vt:lpstr>
      <vt:lpstr>if-else if statement</vt:lpstr>
      <vt:lpstr>if-else if statement</vt:lpstr>
      <vt:lpstr>if-else if statement</vt:lpstr>
      <vt:lpstr>Use of logical operator</vt:lpstr>
      <vt:lpstr>Short Circuit Evaluation</vt:lpstr>
      <vt:lpstr>Conditional Expressions (sec 11.7)</vt:lpstr>
      <vt:lpstr>Example</vt:lpstr>
      <vt:lpstr>switch case</vt:lpstr>
      <vt:lpstr>switch case</vt:lpstr>
      <vt:lpstr>switch case</vt:lpstr>
      <vt:lpstr>switch case (use of break)</vt:lpstr>
      <vt:lpstr>switch case (use of break)</vt:lpstr>
      <vt:lpstr>for loop</vt:lpstr>
      <vt:lpstr>for loop</vt:lpstr>
      <vt:lpstr>for loop</vt:lpstr>
      <vt:lpstr>for loop</vt:lpstr>
      <vt:lpstr>Programming Jokes!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for loop</vt:lpstr>
      <vt:lpstr>Nested for loop</vt:lpstr>
      <vt:lpstr>Nested for loop</vt:lpstr>
      <vt:lpstr>Nested for loop</vt:lpstr>
      <vt:lpstr>Loop variation</vt:lpstr>
      <vt:lpstr>Practice Problems</vt:lpstr>
      <vt:lpstr>Practice Problems</vt:lpstr>
      <vt:lpstr>while loop</vt:lpstr>
      <vt:lpstr>while loop</vt:lpstr>
      <vt:lpstr>while loop</vt:lpstr>
      <vt:lpstr>do while loop</vt:lpstr>
      <vt:lpstr>do while loop</vt:lpstr>
      <vt:lpstr>while loop</vt:lpstr>
      <vt:lpstr>for loop</vt:lpstr>
      <vt:lpstr>for loop</vt:lpstr>
      <vt:lpstr>while loop</vt:lpstr>
      <vt:lpstr>do while loop</vt:lpstr>
      <vt:lpstr>Use of break</vt:lpstr>
      <vt:lpstr>Use of continue</vt:lpstr>
      <vt:lpstr>Input characters</vt:lpstr>
      <vt:lpstr>Symbolic Constant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605</cp:revision>
  <dcterms:created xsi:type="dcterms:W3CDTF">2006-08-16T00:00:00Z</dcterms:created>
  <dcterms:modified xsi:type="dcterms:W3CDTF">2016-03-21T03:41:07Z</dcterms:modified>
</cp:coreProperties>
</file>