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4"/>
  </p:notesMasterIdLst>
  <p:handoutMasterIdLst>
    <p:handoutMasterId r:id="rId55"/>
  </p:handoutMasterIdLst>
  <p:sldIdLst>
    <p:sldId id="256" r:id="rId2"/>
    <p:sldId id="292" r:id="rId3"/>
    <p:sldId id="257" r:id="rId4"/>
    <p:sldId id="319" r:id="rId5"/>
    <p:sldId id="259" r:id="rId6"/>
    <p:sldId id="260" r:id="rId7"/>
    <p:sldId id="293" r:id="rId8"/>
    <p:sldId id="277" r:id="rId9"/>
    <p:sldId id="278" r:id="rId10"/>
    <p:sldId id="279" r:id="rId11"/>
    <p:sldId id="280" r:id="rId12"/>
    <p:sldId id="270" r:id="rId13"/>
    <p:sldId id="271" r:id="rId14"/>
    <p:sldId id="282" r:id="rId15"/>
    <p:sldId id="283" r:id="rId16"/>
    <p:sldId id="288" r:id="rId17"/>
    <p:sldId id="264" r:id="rId18"/>
    <p:sldId id="265" r:id="rId19"/>
    <p:sldId id="261" r:id="rId20"/>
    <p:sldId id="263" r:id="rId21"/>
    <p:sldId id="317" r:id="rId22"/>
    <p:sldId id="318" r:id="rId23"/>
    <p:sldId id="262" r:id="rId24"/>
    <p:sldId id="315" r:id="rId25"/>
    <p:sldId id="320" r:id="rId26"/>
    <p:sldId id="266" r:id="rId27"/>
    <p:sldId id="267" r:id="rId28"/>
    <p:sldId id="268" r:id="rId29"/>
    <p:sldId id="316" r:id="rId30"/>
    <p:sldId id="321" r:id="rId31"/>
    <p:sldId id="322" r:id="rId32"/>
    <p:sldId id="323" r:id="rId33"/>
    <p:sldId id="273" r:id="rId34"/>
    <p:sldId id="274" r:id="rId35"/>
    <p:sldId id="275" r:id="rId36"/>
    <p:sldId id="284" r:id="rId37"/>
    <p:sldId id="285" r:id="rId38"/>
    <p:sldId id="286" r:id="rId39"/>
    <p:sldId id="324" r:id="rId40"/>
    <p:sldId id="294" r:id="rId41"/>
    <p:sldId id="300" r:id="rId42"/>
    <p:sldId id="310" r:id="rId43"/>
    <p:sldId id="304" r:id="rId44"/>
    <p:sldId id="305" r:id="rId45"/>
    <p:sldId id="296" r:id="rId46"/>
    <p:sldId id="311" r:id="rId47"/>
    <p:sldId id="312" r:id="rId48"/>
    <p:sldId id="308" r:id="rId49"/>
    <p:sldId id="309" r:id="rId50"/>
    <p:sldId id="313" r:id="rId51"/>
    <p:sldId id="314" r:id="rId52"/>
    <p:sldId id="325" r:id="rId53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66" autoAdjust="0"/>
  </p:normalViewPr>
  <p:slideViewPr>
    <p:cSldViewPr>
      <p:cViewPr>
        <p:scale>
          <a:sx n="70" d="100"/>
          <a:sy n="70" d="100"/>
        </p:scale>
        <p:origin x="-1218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2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12, 13</a:t>
            </a:r>
          </a:p>
          <a:p>
            <a:r>
              <a:rPr lang="en-US" dirty="0" smtClean="0"/>
              <a:t>Reference: 7.1-7.3, 6.7</a:t>
            </a:r>
          </a:p>
          <a:p>
            <a:r>
              <a:rPr lang="en-US" dirty="0" smtClean="0"/>
              <a:t>Date</a:t>
            </a:r>
            <a:r>
              <a:rPr lang="en-US" smtClean="0"/>
              <a:t>: 27.03.2016, 04.04.2016, 05.04.2016</a:t>
            </a:r>
            <a:endParaRPr lang="en-US" dirty="0" smtClean="0"/>
          </a:p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possible to call one function from other function</a:t>
            </a:r>
          </a:p>
          <a:p>
            <a:r>
              <a:rPr lang="en-US" b="1" dirty="0" smtClean="0"/>
              <a:t>main() </a:t>
            </a:r>
            <a:r>
              <a:rPr lang="en-US" dirty="0" smtClean="0"/>
              <a:t>can be called from other function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95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one();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three\n");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4061460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two\n");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three();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two\n");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one\n");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two();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one\n");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34400" y="4473476"/>
            <a:ext cx="12520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one</a:t>
            </a:r>
          </a:p>
          <a:p>
            <a:r>
              <a:rPr lang="en-US" dirty="0" smtClean="0"/>
              <a:t>In two</a:t>
            </a:r>
          </a:p>
          <a:p>
            <a:r>
              <a:rPr lang="en-US" dirty="0" smtClean="0"/>
              <a:t>In three</a:t>
            </a:r>
          </a:p>
          <a:p>
            <a:r>
              <a:rPr lang="en-US" dirty="0" smtClean="0"/>
              <a:t>Back in two</a:t>
            </a:r>
          </a:p>
          <a:p>
            <a:r>
              <a:rPr lang="en-US" dirty="0" smtClean="0"/>
              <a:t>Back in one</a:t>
            </a:r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Vs.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Declaration: specifies the type of the object</a:t>
            </a:r>
          </a:p>
          <a:p>
            <a:pPr lvl="1"/>
            <a:r>
              <a:rPr lang="en-US" dirty="0" smtClean="0"/>
              <a:t>Function prototype</a:t>
            </a:r>
          </a:p>
          <a:p>
            <a:r>
              <a:rPr lang="en-US" dirty="0" smtClean="0"/>
              <a:t>Definition: causes storage for an object to be created</a:t>
            </a:r>
          </a:p>
          <a:p>
            <a:pPr lvl="1"/>
            <a:r>
              <a:rPr lang="en-US" dirty="0" smtClean="0"/>
              <a:t>Function: which contains the body is definition</a:t>
            </a:r>
          </a:p>
          <a:p>
            <a:pPr lvl="1"/>
            <a:r>
              <a:rPr lang="en-US" dirty="0" smtClean="0"/>
              <a:t>It is legal to define a function fully before its use</a:t>
            </a:r>
          </a:p>
          <a:p>
            <a:pPr lvl="2"/>
            <a:r>
              <a:rPr lang="en-US" dirty="0" smtClean="0"/>
              <a:t>Eliminates need of separate prototype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1252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myfunc</a:t>
            </a:r>
            <a:endParaRPr lang="en-US" dirty="0" smtClean="0"/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Local variable cease to exist when the function returns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217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Error, </a:t>
            </a:r>
            <a:r>
              <a:rPr lang="en-US" b="1" dirty="0" err="1" smtClean="0"/>
              <a:t>i</a:t>
            </a:r>
            <a:r>
              <a:rPr lang="en-US" dirty="0" smtClean="0"/>
              <a:t> is local to </a:t>
            </a:r>
            <a:r>
              <a:rPr lang="en-US" b="1" dirty="0" smtClean="0"/>
              <a:t>main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Scope (global variable)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=2;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197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of global variable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Scope (local variable)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 is 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("i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is %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d\n",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9701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is 1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is 10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no return type specified: default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assumed</a:t>
            </a:r>
          </a:p>
          <a:p>
            <a:r>
              <a:rPr lang="en-US" dirty="0" smtClean="0"/>
              <a:t>when the </a:t>
            </a:r>
            <a:r>
              <a:rPr lang="en-US" b="1" dirty="0" smtClean="0"/>
              <a:t>return</a:t>
            </a:r>
            <a:r>
              <a:rPr lang="en-US" dirty="0" smtClean="0"/>
              <a:t> statement is encountered: the function returns the control to the caller immediately</a:t>
            </a:r>
          </a:p>
          <a:p>
            <a:r>
              <a:rPr lang="en-US" b="1" dirty="0" smtClean="0"/>
              <a:t>return</a:t>
            </a:r>
            <a:r>
              <a:rPr lang="en-US" dirty="0" smtClean="0"/>
              <a:t> statement can be used without return value</a:t>
            </a:r>
          </a:p>
          <a:p>
            <a:pPr lvl="1"/>
            <a:r>
              <a:rPr lang="en-US" dirty="0" smtClean="0"/>
              <a:t>return ;</a:t>
            </a:r>
          </a:p>
          <a:p>
            <a:pPr lvl="1"/>
            <a:r>
              <a:rPr lang="en-US" dirty="0" smtClean="0"/>
              <a:t>Used mostly by </a:t>
            </a:r>
            <a:r>
              <a:rPr lang="en-US" b="1" dirty="0" smtClean="0"/>
              <a:t>void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If the return value is not assigned to anything it is lost, but no harm done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(will never be printed)\n");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1252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myfunc</a:t>
            </a:r>
            <a:endParaRPr lang="en-US" dirty="0" smtClean="0"/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answer;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answer=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(161.0);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("%lf\n", answer);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sqrt</a:t>
            </a:r>
            <a:r>
              <a:rPr lang="en-US" dirty="0" smtClean="0"/>
              <a:t> is prototyped in </a:t>
            </a:r>
            <a:r>
              <a:rPr lang="en-US" dirty="0" err="1" smtClean="0"/>
              <a:t>math.h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types of function</a:t>
            </a:r>
          </a:p>
          <a:p>
            <a:pPr lvl="1"/>
            <a:r>
              <a:rPr lang="en-US" dirty="0" smtClean="0"/>
              <a:t>Library function</a:t>
            </a:r>
          </a:p>
          <a:p>
            <a:pPr lvl="2"/>
            <a:r>
              <a:rPr lang="en-US" dirty="0" err="1" smtClean="0"/>
              <a:t>scanf</a:t>
            </a:r>
            <a:r>
              <a:rPr lang="en-US" dirty="0" smtClean="0"/>
              <a:t>, </a:t>
            </a:r>
            <a:r>
              <a:rPr lang="en-US" dirty="0" err="1" smtClean="0"/>
              <a:t>printf</a:t>
            </a:r>
            <a:r>
              <a:rPr lang="en-US" dirty="0" smtClean="0"/>
              <a:t>, gets, puts, </a:t>
            </a:r>
            <a:r>
              <a:rPr lang="en-US" dirty="0" err="1" smtClean="0"/>
              <a:t>getch</a:t>
            </a:r>
            <a:r>
              <a:rPr lang="en-US" dirty="0" smtClean="0"/>
              <a:t>, </a:t>
            </a:r>
            <a:r>
              <a:rPr lang="en-US" dirty="0" err="1" smtClean="0"/>
              <a:t>sqrt</a:t>
            </a:r>
            <a:r>
              <a:rPr lang="en-US" dirty="0" smtClean="0"/>
              <a:t> etc.</a:t>
            </a:r>
          </a:p>
          <a:p>
            <a:pPr lvl="1"/>
            <a:r>
              <a:rPr lang="en-US" dirty="0" smtClean="0"/>
              <a:t>User defined function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(161.0));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sqr5();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=sqr5();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("%lf\n“,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sqr5()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5.0*5.0;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25.0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(5.0);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("%lf\n“,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 x)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return x*x;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9400" y="31242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25.0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9766" y="2221468"/>
            <a:ext cx="448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Writing variable name in prototype is not necessary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rot="10800000">
            <a:off x="3359166" y="2133600"/>
            <a:ext cx="990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	sub(2, 6);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sub(5, 9);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x-y);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9766" y="2221468"/>
            <a:ext cx="448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Writing variable name in prototype is not necessary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>
            <a:off x="3359166" y="2133600"/>
            <a:ext cx="990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14800" y="2971800"/>
            <a:ext cx="285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 of argument is important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sub(2, 6));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sub(5, 9));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x-y;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9766" y="2221468"/>
            <a:ext cx="448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Writing variable name in prototype is not necessary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>
            <a:off x="3359166" y="2133600"/>
            <a:ext cx="990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3200400"/>
            <a:ext cx="285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 of argument is important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than one values can not be returned</a:t>
            </a:r>
          </a:p>
          <a:p>
            <a:pPr lvl="1"/>
            <a:r>
              <a:rPr lang="en-US" dirty="0" smtClean="0"/>
              <a:t>return a, b;</a:t>
            </a:r>
          </a:p>
          <a:p>
            <a:r>
              <a:rPr lang="en-US" dirty="0" smtClean="0"/>
              <a:t>Reference can be used</a:t>
            </a:r>
          </a:p>
          <a:p>
            <a:pPr lvl="1"/>
            <a:r>
              <a:rPr lang="en-US" dirty="0" smtClean="0"/>
              <a:t>Discussed later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take arguments a function must have special variables</a:t>
            </a:r>
          </a:p>
          <a:p>
            <a:r>
              <a:rPr lang="en-US" dirty="0" smtClean="0"/>
              <a:t>When </a:t>
            </a:r>
            <a:r>
              <a:rPr lang="en-US" b="1" dirty="0" smtClean="0"/>
              <a:t>sub </a:t>
            </a:r>
            <a:r>
              <a:rPr lang="en-US" dirty="0" smtClean="0"/>
              <a:t>is called is argument is copied in the matching parameter</a:t>
            </a:r>
          </a:p>
          <a:p>
            <a:r>
              <a:rPr lang="en-US" i="1" dirty="0" smtClean="0"/>
              <a:t>Argument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value that is passed to a function</a:t>
            </a:r>
          </a:p>
          <a:p>
            <a:r>
              <a:rPr lang="en-US" dirty="0" smtClean="0"/>
              <a:t>Known as </a:t>
            </a:r>
            <a:r>
              <a:rPr lang="en-US" i="1" dirty="0" smtClean="0"/>
              <a:t>formal parameter</a:t>
            </a:r>
          </a:p>
          <a:p>
            <a:pPr lvl="1"/>
            <a:r>
              <a:rPr lang="en-US" dirty="0" smtClean="0"/>
              <a:t>The variable that receive the value of the argument inside the function</a:t>
            </a:r>
          </a:p>
          <a:p>
            <a:r>
              <a:rPr lang="en-US" dirty="0" smtClean="0"/>
              <a:t>Local variables of a function can not have same name as formal parameters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sum(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	sum(2, 6);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sum(5, 9);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sum(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2514600"/>
            <a:ext cx="31323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Error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redefinition of formal parameter 'x‘</a:t>
            </a:r>
          </a:p>
          <a:p>
            <a:r>
              <a:rPr lang="en-US" dirty="0" smtClean="0"/>
              <a:t>redefinition of formal parameter ‘y'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double volume (double s1, double s2, double s3)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double v= s1*s2*s3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	return v;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vol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=volume(5.3, 0.4, 10.7);</a:t>
            </a:r>
          </a:p>
          <a:p>
            <a:pPr>
              <a:buNone/>
            </a:pPr>
            <a:r>
              <a:rPr lang="en-US" sz="23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("%lf\n",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vol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3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3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67200" y="2885440"/>
          <a:ext cx="5410202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2886"/>
                <a:gridCol w="772886"/>
                <a:gridCol w="772886"/>
                <a:gridCol w="772886"/>
                <a:gridCol w="772886"/>
                <a:gridCol w="674638"/>
                <a:gridCol w="871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Garbage value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39704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41013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267200" y="3048000"/>
          <a:ext cx="541020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2886"/>
                <a:gridCol w="772886"/>
                <a:gridCol w="772886"/>
                <a:gridCol w="772886"/>
                <a:gridCol w="772886"/>
                <a:gridCol w="674638"/>
                <a:gridCol w="8711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22.684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39704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41013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67201" y="2895600"/>
          <a:ext cx="5410200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9363"/>
                <a:gridCol w="576409"/>
                <a:gridCol w="933584"/>
                <a:gridCol w="482098"/>
                <a:gridCol w="902976"/>
                <a:gridCol w="506331"/>
                <a:gridCol w="10394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Garbage value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Garbage value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Garbage value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Garbage value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39704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41013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953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result=1;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result=result*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result;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result=1;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&lt;x;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result=result*n;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result;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4648200" cy="4572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("fact is : %d\n", fact(5));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: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 3));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34400" y="4473476"/>
            <a:ext cx="1197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fact is : 120</a:t>
            </a:r>
          </a:p>
          <a:p>
            <a:r>
              <a:rPr lang="en-US" dirty="0" err="1" smtClean="0"/>
              <a:t>pow</a:t>
            </a:r>
            <a:r>
              <a:rPr lang="en-US" dirty="0" smtClean="0"/>
              <a:t> is : 125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106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/*Include header files*/</a:t>
            </a:r>
          </a:p>
          <a:p>
            <a:pPr>
              <a:buNone/>
            </a:pPr>
            <a:r>
              <a:rPr lang="en-US" dirty="0" smtClean="0"/>
              <a:t>/*Include function prototypes*/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ret-type f1(</a:t>
            </a:r>
            <a:r>
              <a:rPr lang="en-US" dirty="0" err="1" smtClean="0"/>
              <a:t>param</a:t>
            </a:r>
            <a:r>
              <a:rPr lang="en-US" dirty="0" smtClean="0"/>
              <a:t>-list)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return …;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2672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PI 3.14159265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double x, ret,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x = 60.0;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val</a:t>
            </a:r>
            <a:r>
              <a:rPr lang="en-US" dirty="0" smtClean="0"/>
              <a:t> = PI / 180.0;</a:t>
            </a:r>
          </a:p>
          <a:p>
            <a:pPr>
              <a:buNone/>
            </a:pPr>
            <a:r>
              <a:rPr lang="en-US" dirty="0" smtClean="0"/>
              <a:t>   ret = </a:t>
            </a:r>
            <a:r>
              <a:rPr lang="en-US" dirty="0" err="1" smtClean="0"/>
              <a:t>cos</a:t>
            </a:r>
            <a:r>
              <a:rPr lang="en-US" dirty="0" smtClean="0"/>
              <a:t>( x*</a:t>
            </a:r>
            <a:r>
              <a:rPr lang="en-US" dirty="0" err="1" smtClean="0"/>
              <a:t>val</a:t>
            </a:r>
            <a:r>
              <a:rPr lang="en-US" dirty="0" smtClean="0"/>
              <a:t> );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printf</a:t>
            </a:r>
            <a:r>
              <a:rPr lang="en-US" dirty="0" smtClean="0"/>
              <a:t>("The cosine of %lf is %lf degrees\n", x, ret);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256087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x = 90.0;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val</a:t>
            </a:r>
            <a:r>
              <a:rPr lang="en-US" dirty="0" smtClean="0"/>
              <a:t> = PI / 180.0;</a:t>
            </a:r>
          </a:p>
          <a:p>
            <a:pPr>
              <a:buNone/>
            </a:pPr>
            <a:r>
              <a:rPr lang="en-US" dirty="0" smtClean="0"/>
              <a:t>   ret = </a:t>
            </a:r>
            <a:r>
              <a:rPr lang="en-US" dirty="0" err="1" smtClean="0"/>
              <a:t>cos</a:t>
            </a:r>
            <a:r>
              <a:rPr lang="en-US" dirty="0" smtClean="0"/>
              <a:t>( x*</a:t>
            </a:r>
            <a:r>
              <a:rPr lang="en-US" dirty="0" err="1" smtClean="0"/>
              <a:t>val</a:t>
            </a:r>
            <a:r>
              <a:rPr lang="en-US" dirty="0" smtClean="0"/>
              <a:t> );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printf</a:t>
            </a:r>
            <a:r>
              <a:rPr lang="en-US" dirty="0" smtClean="0"/>
              <a:t>("The cosine of %lf is %lf degrees\n", x, ret);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36970"/>
          <a:stretch>
            <a:fillRect/>
          </a:stretch>
        </p:blipFill>
        <p:spPr bwMode="auto">
          <a:xfrm>
            <a:off x="5029200" y="5257800"/>
            <a:ext cx="472879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PI 3.14159265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double x, ret,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x = 60.0;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val</a:t>
            </a:r>
            <a:r>
              <a:rPr lang="en-US" dirty="0" smtClean="0"/>
              <a:t> = PI / 180.0;</a:t>
            </a:r>
          </a:p>
          <a:p>
            <a:pPr>
              <a:buNone/>
            </a:pPr>
            <a:r>
              <a:rPr lang="en-US" dirty="0" smtClean="0"/>
              <a:t>   ret = sin( x*</a:t>
            </a:r>
            <a:r>
              <a:rPr lang="en-US" dirty="0" err="1" smtClean="0"/>
              <a:t>val</a:t>
            </a:r>
            <a:r>
              <a:rPr lang="en-US" dirty="0" smtClean="0"/>
              <a:t> );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printf</a:t>
            </a:r>
            <a:r>
              <a:rPr lang="en-US" dirty="0" smtClean="0"/>
              <a:t>("The cosine of %lf is %lf degrees\n", x, ret);</a:t>
            </a:r>
          </a:p>
          <a:p>
            <a:pPr>
              <a:buNone/>
            </a:pPr>
            <a:r>
              <a:rPr lang="en-US" dirty="0" smtClean="0"/>
              <a:t>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12954" y="2438400"/>
            <a:ext cx="516437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#define PI 3.14159265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 double x, ret,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x = 1.0;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val</a:t>
            </a:r>
            <a:r>
              <a:rPr lang="en-US" dirty="0" smtClean="0"/>
              <a:t> = 180.0 / PI;</a:t>
            </a:r>
          </a:p>
          <a:p>
            <a:pPr>
              <a:buNone/>
            </a:pPr>
            <a:r>
              <a:rPr lang="en-US" dirty="0" smtClean="0"/>
              <a:t>   ret = </a:t>
            </a:r>
            <a:r>
              <a:rPr lang="en-US" dirty="0" err="1" smtClean="0"/>
              <a:t>atan</a:t>
            </a:r>
            <a:r>
              <a:rPr lang="en-US" dirty="0" smtClean="0"/>
              <a:t> (x) *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printf</a:t>
            </a:r>
            <a:r>
              <a:rPr lang="en-US" dirty="0" smtClean="0"/>
              <a:t>("The arc tangent of %lf is %lf degrees", x, ret);</a:t>
            </a:r>
          </a:p>
          <a:p>
            <a:pPr>
              <a:buNone/>
            </a:pPr>
            <a:r>
              <a:rPr lang="en-US" dirty="0" smtClean="0"/>
              <a:t>   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2514600"/>
            <a:ext cx="524157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Call by value</a:t>
            </a:r>
          </a:p>
          <a:p>
            <a:pPr lvl="1"/>
            <a:r>
              <a:rPr lang="en-US" dirty="0" smtClean="0"/>
              <a:t>Have no effect on the argument used to call</a:t>
            </a:r>
          </a:p>
          <a:p>
            <a:r>
              <a:rPr lang="en-US" dirty="0" smtClean="0"/>
              <a:t>Call by reference</a:t>
            </a:r>
          </a:p>
          <a:p>
            <a:pPr lvl="1"/>
            <a:r>
              <a:rPr lang="en-US" dirty="0" smtClean="0"/>
              <a:t>Address of an argument is copied into the parameter</a:t>
            </a:r>
          </a:p>
          <a:p>
            <a:r>
              <a:rPr lang="en-US" dirty="0" smtClean="0"/>
              <a:t>By default C uses call by value</a:t>
            </a:r>
          </a:p>
          <a:p>
            <a:r>
              <a:rPr lang="en-US" dirty="0" smtClean="0"/>
              <a:t>This is why </a:t>
            </a:r>
            <a:r>
              <a:rPr lang="en-US" b="1" dirty="0" err="1" smtClean="0"/>
              <a:t>scanf</a:t>
            </a:r>
            <a:r>
              <a:rPr lang="en-US" dirty="0" smtClean="0"/>
              <a:t> argument gets address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x=y;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y=t;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a=2, b=5;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swap(a,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1000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a=2, b=5</a:t>
            </a:r>
          </a:p>
          <a:p>
            <a:r>
              <a:rPr lang="en-US" dirty="0" smtClean="0"/>
              <a:t>a=2, b=5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19800" y="31242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19800" y="43434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38279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528828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38279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81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t=*x;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*x=*y;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*y=t;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a=2, b=5;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swap(&amp;a, &amp;b);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Argument name can be different from formal parameter name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51599" y="1752600"/>
            <a:ext cx="1000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a=2, b=5</a:t>
            </a:r>
          </a:p>
          <a:p>
            <a:r>
              <a:rPr lang="en-US" dirty="0" smtClean="0"/>
              <a:t>a=5, b=2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99199" y="38862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38279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99199" y="26670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99199" y="49530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multiple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global variable</a:t>
            </a:r>
          </a:p>
          <a:p>
            <a:r>
              <a:rPr lang="en-US" dirty="0" smtClean="0"/>
              <a:t>Call by Reference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Returning multiple value (global variable)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98298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PI 3.1416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area, perimeter;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 r)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area=PI*r*r;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perimeter=2*PI*r;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("area=%lf, perimeter=%lf\n", area, perimeter);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Returning multiple value (reference)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953500" cy="50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PI 3.1416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 r, double *a, double *p)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*a=PI*r*r;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*p=2*PI*r;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area, perimeter;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 &amp;area, &amp;perimeter);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("area=%lf, perimeter=%lf\n", area, perimeter);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scanf</a:t>
            </a:r>
            <a:r>
              <a:rPr lang="en-US" dirty="0" smtClean="0"/>
              <a:t> uses &amp; operator?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286000"/>
            <a:ext cx="384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Something is defined in terms of itself</a:t>
            </a:r>
          </a:p>
          <a:p>
            <a:r>
              <a:rPr lang="en-US" dirty="0" smtClean="0"/>
              <a:t>Also known as circular definition</a:t>
            </a:r>
          </a:p>
          <a:p>
            <a:r>
              <a:rPr lang="en-US" dirty="0" smtClean="0"/>
              <a:t>A function that calls itself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When a function call itself recursively, each invocation gets a fresh set of all the automatic variables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Recursive code is more compact and often much easier to write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&lt;10)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(i+1);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(0);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97013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9</a:t>
            </a:r>
          </a:p>
          <a:p>
            <a:r>
              <a:rPr lang="en-US" dirty="0" smtClean="0"/>
              <a:t>8</a:t>
            </a:r>
          </a:p>
          <a:p>
            <a:r>
              <a:rPr lang="en-US" dirty="0" smtClean="0"/>
              <a:t>7</a:t>
            </a:r>
          </a:p>
          <a:p>
            <a:r>
              <a:rPr lang="en-US" dirty="0" smtClean="0"/>
              <a:t>6</a:t>
            </a:r>
          </a:p>
          <a:p>
            <a:r>
              <a:rPr lang="en-US" dirty="0" smtClean="0"/>
              <a:t>5</a:t>
            </a:r>
          </a:p>
          <a:p>
            <a:r>
              <a:rPr lang="en-US" dirty="0" smtClean="0"/>
              <a:t>4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2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Criteria of Recursive Function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terminating condition</a:t>
            </a:r>
          </a:p>
          <a:p>
            <a:r>
              <a:rPr lang="en-US"/>
              <a:t>Recursive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(Iterative)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fact_i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f=1,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f=f*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f;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("%ld 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fact_i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(10));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3628800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(Recursive)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 fact(long n)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if(n&lt;=1)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n*fact(n-1);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("%ld ", fact(10));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3628800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</a:t>
            </a:r>
            <a:r>
              <a:rPr lang="en-US" dirty="0" smtClean="0"/>
              <a:t>(recursive)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5257800" cy="4527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facti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product = 1;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product *=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product;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124450" y="1524000"/>
            <a:ext cx="4705350" cy="452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factr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if(n == 0)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		return 1; </a:t>
            </a:r>
            <a:r>
              <a: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//terminating condition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else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//recursive definition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n*</a:t>
            </a:r>
            <a:r>
              <a:rPr lang="en-US" sz="3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factr</a:t>
            </a:r>
            <a:r>
              <a:rPr lang="en-US" sz="3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(n-1);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r>
              <a:rPr lang="en-US" dirty="0" smtClean="0"/>
              <a:t> (Iterative)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icpy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(char *s, char *t)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while((*s++=*t++));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r>
              <a:rPr lang="en-US" dirty="0" smtClean="0"/>
              <a:t> (Recursive)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459486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rcopy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char *source)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if(*source)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++=*source++;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rcopy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source);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='\0';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1" y="1447800"/>
            <a:ext cx="5638799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[80];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rcopy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"Recursion Test");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	return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5257800"/>
            <a:ext cx="1386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Recursion Test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f1(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if(a) f2(a-1);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", a);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f2(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("* 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if(b) f1(b-1);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f1(30);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84703" y="5181600"/>
            <a:ext cx="71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Error</a:t>
            </a:r>
            <a:endParaRPr lang="en-US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f2(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f1(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f1(30);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f1(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if(a) f2(a-1);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", a);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f2(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("* 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if(b) f1(b-1);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2209800"/>
            <a:ext cx="6167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* * * * * * * * * * * * * * * 0 2 4 6 8 10 12 14 16 18 20 22 24 26 28 30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 prototype declares a function</a:t>
            </a:r>
          </a:p>
          <a:p>
            <a:pPr lvl="1"/>
            <a:r>
              <a:rPr lang="en-US" dirty="0" smtClean="0"/>
              <a:t>before its use</a:t>
            </a:r>
          </a:p>
          <a:p>
            <a:pPr lvl="1"/>
            <a:r>
              <a:rPr lang="en-US" dirty="0" smtClean="0"/>
              <a:t>prior to its definition</a:t>
            </a:r>
          </a:p>
          <a:p>
            <a:r>
              <a:rPr lang="en-US" dirty="0" smtClean="0"/>
              <a:t>Ends with semicolon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Function: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myfunc</a:t>
            </a:r>
            <a:r>
              <a:rPr lang="en-US" dirty="0" smtClean="0"/>
              <a:t>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Prototype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myfunc</a:t>
            </a:r>
            <a:r>
              <a:rPr lang="en-US" dirty="0" smtClean="0"/>
              <a:t>(void);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Itoa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47650" y="1366146"/>
            <a:ext cx="4292600" cy="3663054"/>
          </a:xfrm>
          <a:ln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itoa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n, char s[ ]){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if ((sign = n) &lt; 0)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	n = -n;	/* make it positive */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i = 0;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do{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	s [i++] = n % 10; + ‘0’;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} while ((n  /= 10) &gt; 0);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if (sign &lt; 0) s [i++] = ‘-’;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s [i] = ‘\0’;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reverse (s);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4762500" y="1357831"/>
            <a:ext cx="4914900" cy="45095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itoa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n, char s[]){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static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if(n/10){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itoa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(n/10,s);	//recursive definition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s[i++] = n % 10 + '0';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s[i + 1] = 0;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else{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s[i++] = n % 10 + '0';	//terminating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0" y="1762918"/>
            <a:ext cx="5029200" cy="4314001"/>
          </a:xfrm>
          <a:ln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v[ ], 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low, high, mid;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low = 0;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high = n -1;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while(low &lt;= high){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mid = (low + high)/2;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if (x &lt; v[mid])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	high = mid – 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else if(x &gt; v[mid])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	low = mid + 1;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else return mid;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return -1;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4629150" y="1752600"/>
            <a:ext cx="5657850" cy="425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v[],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low,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high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static mid;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if(low &gt; high) return -1; 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mid = (low + high)/2;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if(x &lt; v[mid])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v,low,mid-1);		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else if(x &gt; v[mid])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v, mid + 1, high);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return mid;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Palindrome check</a:t>
            </a:r>
          </a:p>
          <a:p>
            <a:r>
              <a:rPr lang="en-US" dirty="0" smtClean="0"/>
              <a:t>Tower of Hanoi</a:t>
            </a:r>
          </a:p>
          <a:p>
            <a:r>
              <a:rPr lang="en-US" dirty="0" smtClean="0"/>
              <a:t>Number of digits</a:t>
            </a:r>
          </a:p>
          <a:p>
            <a:r>
              <a:rPr lang="en-US" dirty="0" smtClean="0"/>
              <a:t>Power</a:t>
            </a:r>
          </a:p>
          <a:p>
            <a:r>
              <a:rPr lang="en-US" dirty="0" smtClean="0"/>
              <a:t>Series summation</a:t>
            </a:r>
          </a:p>
          <a:p>
            <a:r>
              <a:rPr lang="en-US" smtClean="0"/>
              <a:t>Nth Fibonacci </a:t>
            </a:r>
            <a:r>
              <a:rPr lang="en-US" dirty="0" smtClean="0"/>
              <a:t>calculation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main</a:t>
            </a:r>
            <a:r>
              <a:rPr lang="en-US" dirty="0" smtClean="0"/>
              <a:t> calling function/ caller</a:t>
            </a:r>
          </a:p>
          <a:p>
            <a:r>
              <a:rPr lang="en-US" b="1" dirty="0" err="1" smtClean="0"/>
              <a:t>myfunc</a:t>
            </a:r>
            <a:r>
              <a:rPr lang="en-US" b="1" dirty="0" smtClean="0"/>
              <a:t> </a:t>
            </a:r>
            <a:r>
              <a:rPr lang="en-US" dirty="0" smtClean="0"/>
              <a:t>called function</a:t>
            </a:r>
          </a:p>
          <a:p>
            <a:r>
              <a:rPr lang="en-US" dirty="0" smtClean="0"/>
              <a:t>Control returns to calling function from called function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05926" y="1542871"/>
            <a:ext cx="1252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myfunc</a:t>
            </a:r>
            <a:endParaRPr lang="en-US" dirty="0" smtClean="0"/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915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Prototype declares three attributes of a function</a:t>
            </a:r>
          </a:p>
          <a:p>
            <a:pPr lvl="1"/>
            <a:r>
              <a:rPr lang="en-US" dirty="0" smtClean="0"/>
              <a:t>Its return type</a:t>
            </a:r>
          </a:p>
          <a:p>
            <a:pPr lvl="1"/>
            <a:r>
              <a:rPr lang="en-US" dirty="0" smtClean="0"/>
              <a:t>Number of parameters</a:t>
            </a:r>
          </a:p>
          <a:p>
            <a:pPr lvl="1"/>
            <a:r>
              <a:rPr lang="en-US" dirty="0" smtClean="0"/>
              <a:t>Type of parameters</a:t>
            </a:r>
          </a:p>
          <a:p>
            <a:r>
              <a:rPr lang="en-US" dirty="0" smtClean="0"/>
              <a:t>Compiler need to know the type of data returned by the function</a:t>
            </a:r>
          </a:p>
          <a:p>
            <a:r>
              <a:rPr lang="en-US" dirty="0" smtClean="0"/>
              <a:t>Default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assumed</a:t>
            </a:r>
          </a:p>
          <a:p>
            <a:r>
              <a:rPr lang="en-US" dirty="0" smtClean="0"/>
              <a:t>Report illegal type conversions</a:t>
            </a:r>
          </a:p>
          <a:p>
            <a:r>
              <a:rPr lang="en-US" b="1" dirty="0" smtClean="0"/>
              <a:t>main </a:t>
            </a:r>
            <a:r>
              <a:rPr lang="en-US" dirty="0" smtClean="0"/>
              <a:t>does not require prototype</a:t>
            </a:r>
            <a:endParaRPr lang="en-US" b="1" dirty="0" smtClean="0"/>
          </a:p>
          <a:p>
            <a:r>
              <a:rPr lang="en-US" dirty="0" smtClean="0"/>
              <a:t>Function with no parameters should contain the keyword </a:t>
            </a:r>
            <a:r>
              <a:rPr lang="en-US" b="1" dirty="0" smtClean="0"/>
              <a:t>void </a:t>
            </a:r>
            <a:r>
              <a:rPr lang="en-US" dirty="0" smtClean="0"/>
              <a:t>in prototype</a:t>
            </a:r>
            <a:endParaRPr lang="en-US" b="1" dirty="0" smtClean="0"/>
          </a:p>
          <a:p>
            <a:r>
              <a:rPr lang="en-US" dirty="0" smtClean="0"/>
              <a:t>Variable length argument list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,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smtClean="0"/>
              <a:t>Prototype: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myfunc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a, …);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 program contains at least one function</a:t>
            </a:r>
          </a:p>
          <a:p>
            <a:r>
              <a:rPr lang="en-US" b="1" dirty="0" smtClean="0"/>
              <a:t>main() </a:t>
            </a:r>
            <a:r>
              <a:rPr lang="en-US" dirty="0" smtClean="0"/>
              <a:t>must be present exactly once in a program</a:t>
            </a:r>
          </a:p>
          <a:p>
            <a:r>
              <a:rPr lang="en-US" dirty="0" smtClean="0"/>
              <a:t>No limit on number of functions defined</a:t>
            </a:r>
          </a:p>
          <a:p>
            <a:r>
              <a:rPr lang="en-US" dirty="0" smtClean="0"/>
              <a:t>There can be function which is defined but not called</a:t>
            </a:r>
          </a:p>
          <a:p>
            <a:r>
              <a:rPr lang="en-US" dirty="0" smtClean="0"/>
              <a:t>There can be function which is declared but not defined</a:t>
            </a:r>
          </a:p>
          <a:p>
            <a:r>
              <a:rPr lang="en-US" dirty="0" smtClean="0"/>
              <a:t>One function can not be defined inside other function</a:t>
            </a:r>
          </a:p>
          <a:p>
            <a:r>
              <a:rPr lang="en-US" dirty="0" smtClean="0"/>
              <a:t>Two or more function can not have same name</a:t>
            </a:r>
          </a:p>
          <a:p>
            <a:r>
              <a:rPr lang="en-US" dirty="0" smtClean="0"/>
              <a:t>Function and variable name can not be same</a:t>
            </a:r>
          </a:p>
          <a:p>
            <a:r>
              <a:rPr lang="en-US" dirty="0" smtClean="0"/>
              <a:t>No statements can be written outside of function</a:t>
            </a:r>
          </a:p>
          <a:p>
            <a:r>
              <a:rPr lang="en-US" dirty="0" smtClean="0"/>
              <a:t>Minimal function is</a:t>
            </a:r>
          </a:p>
          <a:p>
            <a:pPr lvl="1"/>
            <a:r>
              <a:rPr lang="en-US" dirty="0" smtClean="0"/>
              <a:t>dummy(){}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one();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two();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three();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one\n");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two\n");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three\n");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34400" y="4951274"/>
            <a:ext cx="12520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one</a:t>
            </a:r>
          </a:p>
          <a:p>
            <a:r>
              <a:rPr lang="en-US" dirty="0" smtClean="0"/>
              <a:t>In two</a:t>
            </a:r>
          </a:p>
          <a:p>
            <a:r>
              <a:rPr lang="en-US" dirty="0" smtClean="0"/>
              <a:t>In three</a:t>
            </a:r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8664</TotalTime>
  <Words>1732</Words>
  <Application>Microsoft Office PowerPoint</Application>
  <PresentationFormat>A4 Paper (210x297 mm)</PresentationFormat>
  <Paragraphs>852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Equity</vt:lpstr>
      <vt:lpstr>Function</vt:lpstr>
      <vt:lpstr>Function</vt:lpstr>
      <vt:lpstr>Function</vt:lpstr>
      <vt:lpstr>Function Prototype</vt:lpstr>
      <vt:lpstr>Function Prototype</vt:lpstr>
      <vt:lpstr>Function</vt:lpstr>
      <vt:lpstr>Function Prototype</vt:lpstr>
      <vt:lpstr>Function </vt:lpstr>
      <vt:lpstr>Function</vt:lpstr>
      <vt:lpstr>Function</vt:lpstr>
      <vt:lpstr>Function</vt:lpstr>
      <vt:lpstr>Declaration Vs. Definition</vt:lpstr>
      <vt:lpstr>Function</vt:lpstr>
      <vt:lpstr>Function Scope</vt:lpstr>
      <vt:lpstr>Function Scope (global variable)</vt:lpstr>
      <vt:lpstr>Function Scope (local variable)</vt:lpstr>
      <vt:lpstr>Return</vt:lpstr>
      <vt:lpstr>Return</vt:lpstr>
      <vt:lpstr>Return values</vt:lpstr>
      <vt:lpstr>Return values</vt:lpstr>
      <vt:lpstr>Return values</vt:lpstr>
      <vt:lpstr>Parameterized Function</vt:lpstr>
      <vt:lpstr>Parameterized Function</vt:lpstr>
      <vt:lpstr>Parameterized Function</vt:lpstr>
      <vt:lpstr>Return </vt:lpstr>
      <vt:lpstr>Function Arguments</vt:lpstr>
      <vt:lpstr>Parameterized Function</vt:lpstr>
      <vt:lpstr>Parameterized Function</vt:lpstr>
      <vt:lpstr>Example</vt:lpstr>
      <vt:lpstr>Use of library functions</vt:lpstr>
      <vt:lpstr>Use of library functions</vt:lpstr>
      <vt:lpstr>Use of library functions</vt:lpstr>
      <vt:lpstr>Function Call</vt:lpstr>
      <vt:lpstr>Call by Value</vt:lpstr>
      <vt:lpstr>Call by Reference</vt:lpstr>
      <vt:lpstr>Returning multiple value</vt:lpstr>
      <vt:lpstr>Returning multiple value (global variable)</vt:lpstr>
      <vt:lpstr>Returning multiple value (reference)</vt:lpstr>
      <vt:lpstr>Call by Reference</vt:lpstr>
      <vt:lpstr>Recursion</vt:lpstr>
      <vt:lpstr>Recursion Example</vt:lpstr>
      <vt:lpstr>Criteria of Recursive Function</vt:lpstr>
      <vt:lpstr>Factorial (Iterative)</vt:lpstr>
      <vt:lpstr>Factorial (Recursive)</vt:lpstr>
      <vt:lpstr>Factorial (recursive)</vt:lpstr>
      <vt:lpstr>strcpy (Iterative)</vt:lpstr>
      <vt:lpstr>strcpy (Recursive)</vt:lpstr>
      <vt:lpstr>Mutual Recursion</vt:lpstr>
      <vt:lpstr>Mutual Recursion</vt:lpstr>
      <vt:lpstr>Itoa</vt:lpstr>
      <vt:lpstr>Binary Search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939</cp:revision>
  <dcterms:created xsi:type="dcterms:W3CDTF">2006-08-16T00:00:00Z</dcterms:created>
  <dcterms:modified xsi:type="dcterms:W3CDTF">2016-04-26T03:19:08Z</dcterms:modified>
</cp:coreProperties>
</file>