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9"/>
  </p:notesMasterIdLst>
  <p:handoutMasterIdLst>
    <p:handoutMasterId r:id="rId80"/>
  </p:handoutMasterIdLst>
  <p:sldIdLst>
    <p:sldId id="256" r:id="rId2"/>
    <p:sldId id="257" r:id="rId3"/>
    <p:sldId id="258" r:id="rId4"/>
    <p:sldId id="287" r:id="rId5"/>
    <p:sldId id="288" r:id="rId6"/>
    <p:sldId id="339" r:id="rId7"/>
    <p:sldId id="340" r:id="rId8"/>
    <p:sldId id="259" r:id="rId9"/>
    <p:sldId id="261" r:id="rId10"/>
    <p:sldId id="262" r:id="rId11"/>
    <p:sldId id="260" r:id="rId12"/>
    <p:sldId id="264" r:id="rId13"/>
    <p:sldId id="273" r:id="rId14"/>
    <p:sldId id="274" r:id="rId15"/>
    <p:sldId id="275" r:id="rId16"/>
    <p:sldId id="276" r:id="rId17"/>
    <p:sldId id="263" r:id="rId18"/>
    <p:sldId id="265" r:id="rId19"/>
    <p:sldId id="266" r:id="rId20"/>
    <p:sldId id="267" r:id="rId21"/>
    <p:sldId id="268" r:id="rId22"/>
    <p:sldId id="270" r:id="rId23"/>
    <p:sldId id="277" r:id="rId24"/>
    <p:sldId id="278" r:id="rId25"/>
    <p:sldId id="279" r:id="rId26"/>
    <p:sldId id="284" r:id="rId27"/>
    <p:sldId id="341" r:id="rId28"/>
    <p:sldId id="271" r:id="rId29"/>
    <p:sldId id="272" r:id="rId30"/>
    <p:sldId id="290" r:id="rId31"/>
    <p:sldId id="280" r:id="rId32"/>
    <p:sldId id="282" r:id="rId33"/>
    <p:sldId id="343" r:id="rId34"/>
    <p:sldId id="291" r:id="rId35"/>
    <p:sldId id="295" r:id="rId36"/>
    <p:sldId id="302" r:id="rId37"/>
    <p:sldId id="303" r:id="rId38"/>
    <p:sldId id="297" r:id="rId39"/>
    <p:sldId id="296" r:id="rId40"/>
    <p:sldId id="304" r:id="rId41"/>
    <p:sldId id="301" r:id="rId42"/>
    <p:sldId id="300" r:id="rId43"/>
    <p:sldId id="305" r:id="rId44"/>
    <p:sldId id="292" r:id="rId45"/>
    <p:sldId id="306" r:id="rId46"/>
    <p:sldId id="307" r:id="rId47"/>
    <p:sldId id="308" r:id="rId48"/>
    <p:sldId id="315" r:id="rId49"/>
    <p:sldId id="318" r:id="rId50"/>
    <p:sldId id="317" r:id="rId51"/>
    <p:sldId id="309" r:id="rId52"/>
    <p:sldId id="329" r:id="rId53"/>
    <p:sldId id="330" r:id="rId54"/>
    <p:sldId id="310" r:id="rId55"/>
    <p:sldId id="311" r:id="rId56"/>
    <p:sldId id="312" r:id="rId57"/>
    <p:sldId id="324" r:id="rId58"/>
    <p:sldId id="313" r:id="rId59"/>
    <p:sldId id="314" r:id="rId60"/>
    <p:sldId id="325" r:id="rId61"/>
    <p:sldId id="326" r:id="rId62"/>
    <p:sldId id="344" r:id="rId63"/>
    <p:sldId id="342" r:id="rId64"/>
    <p:sldId id="316" r:id="rId65"/>
    <p:sldId id="321" r:id="rId66"/>
    <p:sldId id="320" r:id="rId67"/>
    <p:sldId id="322" r:id="rId68"/>
    <p:sldId id="327" r:id="rId69"/>
    <p:sldId id="323" r:id="rId70"/>
    <p:sldId id="328" r:id="rId71"/>
    <p:sldId id="331" r:id="rId72"/>
    <p:sldId id="345" r:id="rId73"/>
    <p:sldId id="332" r:id="rId74"/>
    <p:sldId id="333" r:id="rId75"/>
    <p:sldId id="334" r:id="rId76"/>
    <p:sldId id="335" r:id="rId77"/>
    <p:sldId id="337" r:id="rId78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218" y="-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5/16/2016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048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Lecture: 14, 15</a:t>
            </a:r>
          </a:p>
          <a:p>
            <a:r>
              <a:rPr lang="en-US" dirty="0" smtClean="0"/>
              <a:t>Reference</a:t>
            </a:r>
            <a:r>
              <a:rPr lang="en-US" smtClean="0"/>
              <a:t>: </a:t>
            </a:r>
            <a:r>
              <a:rPr lang="en-US" smtClean="0"/>
              <a:t>6.1-6.6, 12.7, A.1</a:t>
            </a:r>
            <a:endParaRPr lang="en-US" dirty="0" smtClean="0"/>
          </a:p>
          <a:p>
            <a:r>
              <a:rPr lang="en-US" dirty="0" smtClean="0"/>
              <a:t>Date: 24.04.2016, 26.06.2016</a:t>
            </a:r>
          </a:p>
          <a:p>
            <a:r>
              <a:rPr lang="en-US" dirty="0" smtClean="0"/>
              <a:t>Prepared by:</a:t>
            </a:r>
          </a:p>
          <a:p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Johra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Muhammad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Moosa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Assistant Professor</a:t>
            </a: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Department of Computer Science &amp; Engineering</a:t>
            </a: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Bangladesh University of Engineering &amp; Technology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Pointers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*p, 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q=197;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*p);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1800" y="3581400"/>
            <a:ext cx="3124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Assigns </a:t>
            </a:r>
            <a:r>
              <a:rPr lang="en-US" sz="2200" b="1" dirty="0" smtClean="0"/>
              <a:t>p</a:t>
            </a:r>
            <a:r>
              <a:rPr lang="en-US" sz="2200" dirty="0" smtClean="0"/>
              <a:t> the address of </a:t>
            </a:r>
            <a:r>
              <a:rPr lang="en-US" sz="2200" b="1" dirty="0" smtClean="0"/>
              <a:t>q</a:t>
            </a:r>
            <a:endParaRPr lang="en-US" sz="2200" b="1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rot="10800000" flipV="1">
            <a:off x="2286000" y="3796844"/>
            <a:ext cx="685800" cy="470356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10000" y="5334000"/>
            <a:ext cx="3505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The process is called </a:t>
            </a:r>
            <a:r>
              <a:rPr lang="en-US" sz="2200" i="1" dirty="0" smtClean="0"/>
              <a:t>indirection</a:t>
            </a:r>
            <a:endParaRPr lang="en-US" sz="2200" b="1" dirty="0"/>
          </a:p>
        </p:txBody>
      </p:sp>
      <p:cxnSp>
        <p:nvCxnSpPr>
          <p:cNvPr id="11" name="Straight Arrow Connector 10"/>
          <p:cNvCxnSpPr>
            <a:stCxn id="10" idx="0"/>
          </p:cNvCxnSpPr>
          <p:nvPr/>
        </p:nvCxnSpPr>
        <p:spPr>
          <a:xfrm rot="16200000" flipV="1">
            <a:off x="4762500" y="4533900"/>
            <a:ext cx="457200" cy="114300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*p, 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*p=197;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q);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76600" y="3581400"/>
            <a:ext cx="3810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Possible to use * operator at the left side of an assignment operation</a:t>
            </a:r>
            <a:endParaRPr lang="en-US" sz="2200" b="1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 flipV="1">
            <a:off x="2667000" y="3886200"/>
            <a:ext cx="685800" cy="301077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*p, 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*p=197;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q);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76600" y="3581400"/>
            <a:ext cx="3810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Assigns value indirectly</a:t>
            </a:r>
            <a:endParaRPr lang="en-US" sz="2200" b="1" dirty="0"/>
          </a:p>
        </p:txBody>
      </p:sp>
      <p:cxnSp>
        <p:nvCxnSpPr>
          <p:cNvPr id="5" name="Straight Arrow Connector 4"/>
          <p:cNvCxnSpPr>
            <a:stCxn id="4" idx="1"/>
          </p:cNvCxnSpPr>
          <p:nvPr/>
        </p:nvCxnSpPr>
        <p:spPr>
          <a:xfrm rot="10800000" flipV="1">
            <a:off x="2667000" y="3796843"/>
            <a:ext cx="609600" cy="407309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 </a:t>
            </a:r>
            <a:r>
              <a:rPr lang="en-US" b="1" dirty="0" smtClean="0"/>
              <a:t>q </a:t>
            </a:r>
            <a:r>
              <a:rPr lang="en-US" dirty="0" smtClean="0"/>
              <a:t>is located at address 210 and </a:t>
            </a:r>
            <a:r>
              <a:rPr lang="en-US" b="1" dirty="0" smtClean="0"/>
              <a:t>p </a:t>
            </a:r>
            <a:r>
              <a:rPr lang="en-US" dirty="0" smtClean="0"/>
              <a:t>is located at address 208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*p, q;</a:t>
            </a:r>
          </a:p>
          <a:p>
            <a:pPr>
              <a:buNone/>
            </a:pPr>
            <a:r>
              <a:rPr lang="en-US" dirty="0" smtClean="0"/>
              <a:t>p=&amp;q;</a:t>
            </a:r>
          </a:p>
          <a:p>
            <a:pPr>
              <a:buNone/>
            </a:pPr>
            <a:r>
              <a:rPr lang="en-US" dirty="0" smtClean="0"/>
              <a:t>*p=1046;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 </a:t>
            </a:r>
            <a:r>
              <a:rPr lang="en-US" b="1" dirty="0" smtClean="0"/>
              <a:t>q </a:t>
            </a:r>
            <a:r>
              <a:rPr lang="en-US" dirty="0" smtClean="0"/>
              <a:t>is located at address 210 and </a:t>
            </a:r>
            <a:r>
              <a:rPr lang="en-US" b="1" dirty="0" smtClean="0"/>
              <a:t>p </a:t>
            </a:r>
            <a:r>
              <a:rPr lang="en-US" dirty="0" smtClean="0"/>
              <a:t>is located at address 208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*p, q;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p=&amp;q;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*p=1046;</a:t>
            </a:r>
          </a:p>
          <a:p>
            <a:r>
              <a:rPr lang="en-US" dirty="0" smtClean="0"/>
              <a:t>Now </a:t>
            </a:r>
            <a:r>
              <a:rPr lang="en-US" b="1" dirty="0" smtClean="0"/>
              <a:t>p </a:t>
            </a:r>
            <a:r>
              <a:rPr lang="en-US" dirty="0" smtClean="0"/>
              <a:t>and </a:t>
            </a:r>
            <a:r>
              <a:rPr lang="en-US" b="1" dirty="0" smtClean="0"/>
              <a:t>q </a:t>
            </a:r>
            <a:r>
              <a:rPr lang="en-US" dirty="0" smtClean="0"/>
              <a:t>contains nothing/garbage value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52600" y="4831080"/>
          <a:ext cx="40386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Location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Contents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Unknown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210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Unknown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 </a:t>
            </a:r>
            <a:r>
              <a:rPr lang="en-US" b="1" dirty="0" smtClean="0"/>
              <a:t>q </a:t>
            </a:r>
            <a:r>
              <a:rPr lang="en-US" dirty="0" smtClean="0"/>
              <a:t>is located at address 210 and </a:t>
            </a:r>
            <a:r>
              <a:rPr lang="en-US" b="1" dirty="0" smtClean="0"/>
              <a:t>p </a:t>
            </a:r>
            <a:r>
              <a:rPr lang="en-US" dirty="0" smtClean="0"/>
              <a:t>is located at address 208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*p, q;</a:t>
            </a:r>
          </a:p>
          <a:p>
            <a:pPr>
              <a:buNone/>
            </a:pPr>
            <a:r>
              <a:rPr lang="en-US" dirty="0" smtClean="0"/>
              <a:t>p=&amp;q;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*p=1046;</a:t>
            </a:r>
          </a:p>
          <a:p>
            <a:r>
              <a:rPr lang="en-US" b="1" dirty="0" smtClean="0"/>
              <a:t>p </a:t>
            </a:r>
            <a:r>
              <a:rPr lang="en-US" dirty="0" smtClean="0"/>
              <a:t>contains the value 210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52600" y="4831080"/>
          <a:ext cx="40386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Location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Contents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210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Unknown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0" y="51816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55742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00800" y="5362136"/>
            <a:ext cx="1284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</a:t>
            </a:r>
            <a:r>
              <a:rPr lang="en-US" dirty="0" smtClean="0"/>
              <a:t> points to </a:t>
            </a:r>
            <a:r>
              <a:rPr lang="en-US" b="1" dirty="0" smtClean="0"/>
              <a:t>q</a:t>
            </a:r>
            <a:endParaRPr lang="en-US" b="1" dirty="0"/>
          </a:p>
        </p:txBody>
      </p:sp>
      <p:cxnSp>
        <p:nvCxnSpPr>
          <p:cNvPr id="11" name="Elbow Connector 10"/>
          <p:cNvCxnSpPr>
            <a:stCxn id="7" idx="3"/>
            <a:endCxn id="8" idx="3"/>
          </p:cNvCxnSpPr>
          <p:nvPr/>
        </p:nvCxnSpPr>
        <p:spPr>
          <a:xfrm>
            <a:off x="5775146" y="5366266"/>
            <a:ext cx="1588" cy="392668"/>
          </a:xfrm>
          <a:prstGeom prst="bentConnector3">
            <a:avLst>
              <a:gd name="adj1" fmla="val 37428223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 </a:t>
            </a:r>
            <a:r>
              <a:rPr lang="en-US" b="1" dirty="0" smtClean="0"/>
              <a:t>q </a:t>
            </a:r>
            <a:r>
              <a:rPr lang="en-US" dirty="0" smtClean="0"/>
              <a:t>is located at address 210 and </a:t>
            </a:r>
            <a:r>
              <a:rPr lang="en-US" b="1" dirty="0" smtClean="0"/>
              <a:t>p </a:t>
            </a:r>
            <a:r>
              <a:rPr lang="en-US" dirty="0" smtClean="0"/>
              <a:t>is located at address 208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*p, q;</a:t>
            </a:r>
          </a:p>
          <a:p>
            <a:pPr>
              <a:buNone/>
            </a:pPr>
            <a:r>
              <a:rPr lang="en-US" dirty="0" smtClean="0"/>
              <a:t>p=&amp;q;</a:t>
            </a:r>
          </a:p>
          <a:p>
            <a:pPr>
              <a:buNone/>
            </a:pPr>
            <a:r>
              <a:rPr lang="en-US" dirty="0" smtClean="0"/>
              <a:t>*p=1046;</a:t>
            </a:r>
          </a:p>
          <a:p>
            <a:r>
              <a:rPr lang="en-US" b="1" dirty="0" smtClean="0"/>
              <a:t>q </a:t>
            </a:r>
            <a:r>
              <a:rPr lang="en-US" dirty="0" smtClean="0"/>
              <a:t>contains the value 1046</a:t>
            </a:r>
          </a:p>
          <a:p>
            <a:r>
              <a:rPr lang="en-US" b="1" dirty="0" smtClean="0"/>
              <a:t>p </a:t>
            </a:r>
            <a:r>
              <a:rPr lang="en-US" dirty="0" smtClean="0"/>
              <a:t>has nothing to do with the value of </a:t>
            </a:r>
            <a:r>
              <a:rPr lang="en-US" b="1" dirty="0" smtClean="0"/>
              <a:t>q</a:t>
            </a:r>
          </a:p>
          <a:p>
            <a:r>
              <a:rPr lang="en-US" dirty="0" smtClean="0"/>
              <a:t>It holds the address of </a:t>
            </a:r>
            <a:r>
              <a:rPr lang="en-US" b="1" dirty="0" smtClean="0"/>
              <a:t>q</a:t>
            </a:r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52600" y="4831080"/>
          <a:ext cx="40386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Location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Contents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210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0" y="51816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0" y="55742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00800" y="5362136"/>
            <a:ext cx="1284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</a:t>
            </a:r>
            <a:r>
              <a:rPr lang="en-US" dirty="0" smtClean="0"/>
              <a:t> points to </a:t>
            </a:r>
            <a:r>
              <a:rPr lang="en-US" b="1" dirty="0" smtClean="0"/>
              <a:t>q</a:t>
            </a:r>
            <a:endParaRPr lang="en-US" b="1" dirty="0"/>
          </a:p>
        </p:txBody>
      </p:sp>
      <p:cxnSp>
        <p:nvCxnSpPr>
          <p:cNvPr id="8" name="Elbow Connector 7"/>
          <p:cNvCxnSpPr>
            <a:stCxn id="5" idx="3"/>
            <a:endCxn id="6" idx="3"/>
          </p:cNvCxnSpPr>
          <p:nvPr/>
        </p:nvCxnSpPr>
        <p:spPr>
          <a:xfrm>
            <a:off x="5775146" y="5366266"/>
            <a:ext cx="1588" cy="392668"/>
          </a:xfrm>
          <a:prstGeom prst="bentConnector3">
            <a:avLst>
              <a:gd name="adj1" fmla="val 37428223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 allows any type of pointer to point anywhere in the memory</a:t>
            </a:r>
          </a:p>
          <a:p>
            <a:r>
              <a:rPr lang="en-US" dirty="0" smtClean="0"/>
              <a:t>Base type vary important</a:t>
            </a:r>
          </a:p>
          <a:p>
            <a:pPr lvl="1"/>
            <a:r>
              <a:rPr lang="en-US" dirty="0" smtClean="0"/>
              <a:t>Determines how many bytes are in the object pointed to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q;</a:t>
            </a:r>
          </a:p>
          <a:p>
            <a:pPr>
              <a:buNone/>
            </a:pPr>
            <a:r>
              <a:rPr lang="en-US" dirty="0" smtClean="0"/>
              <a:t>double *</a:t>
            </a:r>
            <a:r>
              <a:rPr lang="en-US" dirty="0" err="1" smtClean="0"/>
              <a:t>fp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err="1" smtClean="0"/>
              <a:t>fp</a:t>
            </a:r>
            <a:r>
              <a:rPr lang="en-US" dirty="0" smtClean="0"/>
              <a:t>=&amp;q;</a:t>
            </a:r>
          </a:p>
          <a:p>
            <a:pPr>
              <a:buNone/>
            </a:pPr>
            <a:r>
              <a:rPr lang="en-US" dirty="0" smtClean="0"/>
              <a:t>*</a:t>
            </a:r>
            <a:r>
              <a:rPr lang="en-US" dirty="0" err="1" smtClean="0"/>
              <a:t>fp</a:t>
            </a:r>
            <a:r>
              <a:rPr lang="en-US" dirty="0" smtClean="0"/>
              <a:t>=100.23;</a:t>
            </a:r>
          </a:p>
          <a:p>
            <a:r>
              <a:rPr lang="en-US" dirty="0" smtClean="0"/>
              <a:t>Syntactically correct but wrong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q;</a:t>
            </a:r>
          </a:p>
          <a:p>
            <a:pPr>
              <a:buNone/>
            </a:pPr>
            <a:r>
              <a:rPr lang="en-US" dirty="0" smtClean="0"/>
              <a:t>double *</a:t>
            </a:r>
            <a:r>
              <a:rPr lang="en-US" dirty="0" err="1" smtClean="0"/>
              <a:t>fp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err="1" smtClean="0"/>
              <a:t>fp</a:t>
            </a:r>
            <a:r>
              <a:rPr lang="en-US" dirty="0" smtClean="0"/>
              <a:t>=&amp;q;</a:t>
            </a:r>
          </a:p>
          <a:p>
            <a:pPr>
              <a:buNone/>
            </a:pPr>
            <a:r>
              <a:rPr lang="en-US" dirty="0" smtClean="0"/>
              <a:t>*</a:t>
            </a:r>
            <a:r>
              <a:rPr lang="en-US" dirty="0" err="1" smtClean="0"/>
              <a:t>fp</a:t>
            </a:r>
            <a:r>
              <a:rPr lang="en-US" dirty="0" smtClean="0"/>
              <a:t>=100.23;</a:t>
            </a:r>
          </a:p>
          <a:p>
            <a:r>
              <a:rPr lang="en-US" dirty="0" smtClean="0"/>
              <a:t>Syntactically correct but wrong</a:t>
            </a:r>
          </a:p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shorter than </a:t>
            </a:r>
            <a:r>
              <a:rPr lang="en-US" b="1" dirty="0" smtClean="0"/>
              <a:t>double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6106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pointer is a variable</a:t>
            </a:r>
          </a:p>
          <a:p>
            <a:pPr lvl="1"/>
            <a:r>
              <a:rPr lang="en-US" dirty="0" smtClean="0"/>
              <a:t>Holds the memory address of an object</a:t>
            </a:r>
          </a:p>
          <a:p>
            <a:pPr lvl="1"/>
            <a:r>
              <a:rPr lang="en-US" dirty="0" smtClean="0"/>
              <a:t>Address are whole numbers/integer</a:t>
            </a:r>
          </a:p>
          <a:p>
            <a:pPr lvl="1"/>
            <a:r>
              <a:rPr lang="en-US" dirty="0" smtClean="0"/>
              <a:t>Pointers should contain only whole numbers</a:t>
            </a:r>
          </a:p>
          <a:p>
            <a:pPr lvl="1"/>
            <a:r>
              <a:rPr lang="en-US" dirty="0" smtClean="0"/>
              <a:t>Size of a pointer is 2 bytes</a:t>
            </a:r>
          </a:p>
          <a:p>
            <a:r>
              <a:rPr lang="en-US" dirty="0" smtClean="0"/>
              <a:t>A variable </a:t>
            </a:r>
            <a:r>
              <a:rPr lang="en-US" b="1" dirty="0" smtClean="0"/>
              <a:t>p</a:t>
            </a:r>
            <a:r>
              <a:rPr lang="en-US" dirty="0" smtClean="0"/>
              <a:t> contains address of another variable </a:t>
            </a:r>
            <a:r>
              <a:rPr lang="en-US" b="1" dirty="0" smtClean="0"/>
              <a:t>q</a:t>
            </a:r>
          </a:p>
          <a:p>
            <a:r>
              <a:rPr lang="en-US" b="1" dirty="0" smtClean="0"/>
              <a:t>p </a:t>
            </a:r>
            <a:r>
              <a:rPr lang="en-US" dirty="0" smtClean="0"/>
              <a:t>is said to "point to" </a:t>
            </a:r>
            <a:r>
              <a:rPr lang="en-US" b="1" dirty="0" smtClean="0"/>
              <a:t>q</a:t>
            </a:r>
          </a:p>
          <a:p>
            <a:r>
              <a:rPr lang="en-US" dirty="0" smtClean="0"/>
              <a:t>Let </a:t>
            </a:r>
            <a:r>
              <a:rPr lang="en-US" b="1" dirty="0" smtClean="0"/>
              <a:t>q </a:t>
            </a:r>
            <a:r>
              <a:rPr lang="en-US" dirty="0" smtClean="0"/>
              <a:t>is at location 1017 in memory, then </a:t>
            </a:r>
            <a:r>
              <a:rPr lang="en-US" b="1" dirty="0" smtClean="0"/>
              <a:t>p </a:t>
            </a:r>
            <a:r>
              <a:rPr lang="en-US" dirty="0" smtClean="0"/>
              <a:t>would have the value 1017</a:t>
            </a:r>
          </a:p>
          <a:p>
            <a:r>
              <a:rPr lang="en-US" dirty="0" smtClean="0"/>
              <a:t>General form</a:t>
            </a:r>
          </a:p>
          <a:p>
            <a:pPr lvl="1"/>
            <a:r>
              <a:rPr lang="en-US" i="1" dirty="0" smtClean="0"/>
              <a:t>type</a:t>
            </a:r>
            <a:r>
              <a:rPr lang="en-US" dirty="0" smtClean="0"/>
              <a:t> *</a:t>
            </a:r>
            <a:r>
              <a:rPr lang="en-US" dirty="0" err="1" smtClean="0"/>
              <a:t>var_name</a:t>
            </a:r>
            <a:r>
              <a:rPr lang="en-US" dirty="0" smtClean="0"/>
              <a:t>;</a:t>
            </a:r>
          </a:p>
          <a:p>
            <a:pPr lvl="1"/>
            <a:r>
              <a:rPr lang="en-US" i="1" dirty="0" smtClean="0"/>
              <a:t>type </a:t>
            </a:r>
            <a:r>
              <a:rPr lang="en-US" dirty="0" smtClean="0"/>
              <a:t>is the </a:t>
            </a:r>
            <a:r>
              <a:rPr lang="en-US" i="1" dirty="0" smtClean="0"/>
              <a:t>base type </a:t>
            </a:r>
            <a:r>
              <a:rPr lang="en-US" dirty="0" smtClean="0"/>
              <a:t>of the pointer</a:t>
            </a:r>
          </a:p>
          <a:p>
            <a:pPr lvl="1"/>
            <a:r>
              <a:rPr lang="en-US" i="1" dirty="0" smtClean="0"/>
              <a:t>base type</a:t>
            </a:r>
            <a:r>
              <a:rPr lang="en-US" dirty="0" smtClean="0"/>
              <a:t>: type of the object that the pointer can point to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int</a:t>
            </a:r>
            <a:r>
              <a:rPr lang="en-US" dirty="0" smtClean="0"/>
              <a:t> *p;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257801" y="4114800"/>
          <a:ext cx="36576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1017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…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1017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5638800" y="4267200"/>
            <a:ext cx="2057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q;</a:t>
            </a:r>
          </a:p>
          <a:p>
            <a:pPr>
              <a:buNone/>
            </a:pPr>
            <a:r>
              <a:rPr lang="en-US" dirty="0" smtClean="0"/>
              <a:t>double *</a:t>
            </a:r>
            <a:r>
              <a:rPr lang="en-US" dirty="0" err="1" smtClean="0"/>
              <a:t>fp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err="1" smtClean="0"/>
              <a:t>fp</a:t>
            </a:r>
            <a:r>
              <a:rPr lang="en-US" dirty="0" smtClean="0"/>
              <a:t>=&amp;q;</a:t>
            </a:r>
          </a:p>
          <a:p>
            <a:pPr>
              <a:buNone/>
            </a:pPr>
            <a:r>
              <a:rPr lang="en-US" dirty="0" smtClean="0"/>
              <a:t>*</a:t>
            </a:r>
            <a:r>
              <a:rPr lang="en-US" dirty="0" err="1" smtClean="0"/>
              <a:t>fp</a:t>
            </a:r>
            <a:r>
              <a:rPr lang="en-US" dirty="0" smtClean="0"/>
              <a:t>=100.23;</a:t>
            </a:r>
          </a:p>
          <a:p>
            <a:r>
              <a:rPr lang="en-US" dirty="0" smtClean="0"/>
              <a:t>Syntactically correct but wrong</a:t>
            </a:r>
          </a:p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shorter than </a:t>
            </a:r>
            <a:r>
              <a:rPr lang="en-US" b="1" dirty="0" smtClean="0"/>
              <a:t>double</a:t>
            </a:r>
            <a:endParaRPr lang="en-US" dirty="0" smtClean="0"/>
          </a:p>
          <a:p>
            <a:r>
              <a:rPr lang="en-US" dirty="0" smtClean="0"/>
              <a:t>For example: let integer is 2bytes, double is 8 bytes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q;</a:t>
            </a:r>
          </a:p>
          <a:p>
            <a:pPr>
              <a:buNone/>
            </a:pPr>
            <a:r>
              <a:rPr lang="en-US" dirty="0" smtClean="0"/>
              <a:t>double *</a:t>
            </a:r>
            <a:r>
              <a:rPr lang="en-US" dirty="0" err="1" smtClean="0"/>
              <a:t>fp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err="1" smtClean="0"/>
              <a:t>fp</a:t>
            </a:r>
            <a:r>
              <a:rPr lang="en-US" dirty="0" smtClean="0"/>
              <a:t>=&amp;q;</a:t>
            </a:r>
          </a:p>
          <a:p>
            <a:pPr>
              <a:buNone/>
            </a:pPr>
            <a:r>
              <a:rPr lang="en-US" dirty="0" smtClean="0"/>
              <a:t>*</a:t>
            </a:r>
            <a:r>
              <a:rPr lang="en-US" dirty="0" err="1" smtClean="0"/>
              <a:t>fp</a:t>
            </a:r>
            <a:r>
              <a:rPr lang="en-US" dirty="0" smtClean="0"/>
              <a:t>=100.23;</a:t>
            </a:r>
          </a:p>
          <a:p>
            <a:r>
              <a:rPr lang="en-US" dirty="0" smtClean="0"/>
              <a:t>Syntactically correct but wrong</a:t>
            </a:r>
          </a:p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shorter than </a:t>
            </a:r>
            <a:r>
              <a:rPr lang="en-US" b="1" dirty="0" smtClean="0"/>
              <a:t>double</a:t>
            </a:r>
            <a:endParaRPr lang="en-US" dirty="0" smtClean="0"/>
          </a:p>
          <a:p>
            <a:r>
              <a:rPr lang="en-US" dirty="0" smtClean="0"/>
              <a:t>For example: let integer is 2bytes, double is 8 bytes</a:t>
            </a:r>
          </a:p>
          <a:p>
            <a:r>
              <a:rPr lang="en-US" dirty="0" smtClean="0"/>
              <a:t>The assignment statement uses the 2 bytes allocated to </a:t>
            </a:r>
            <a:r>
              <a:rPr lang="en-US" b="1" dirty="0" smtClean="0"/>
              <a:t>q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q;</a:t>
            </a:r>
          </a:p>
          <a:p>
            <a:pPr>
              <a:buNone/>
            </a:pPr>
            <a:r>
              <a:rPr lang="en-US" dirty="0" smtClean="0"/>
              <a:t>double *</a:t>
            </a:r>
            <a:r>
              <a:rPr lang="en-US" dirty="0" err="1" smtClean="0"/>
              <a:t>fp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err="1" smtClean="0"/>
              <a:t>fp</a:t>
            </a:r>
            <a:r>
              <a:rPr lang="en-US" dirty="0" smtClean="0"/>
              <a:t>=&amp;q;</a:t>
            </a:r>
          </a:p>
          <a:p>
            <a:pPr>
              <a:buNone/>
            </a:pPr>
            <a:r>
              <a:rPr lang="en-US" dirty="0" smtClean="0"/>
              <a:t>*</a:t>
            </a:r>
            <a:r>
              <a:rPr lang="en-US" dirty="0" err="1" smtClean="0"/>
              <a:t>fp</a:t>
            </a:r>
            <a:r>
              <a:rPr lang="en-US" dirty="0" smtClean="0"/>
              <a:t>=100.23;</a:t>
            </a:r>
          </a:p>
          <a:p>
            <a:r>
              <a:rPr lang="en-US" dirty="0" smtClean="0"/>
              <a:t>Syntactically correct but wrong</a:t>
            </a:r>
          </a:p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shorter than </a:t>
            </a:r>
            <a:r>
              <a:rPr lang="en-US" b="1" dirty="0" smtClean="0"/>
              <a:t>double</a:t>
            </a:r>
            <a:endParaRPr lang="en-US" dirty="0" smtClean="0"/>
          </a:p>
          <a:p>
            <a:r>
              <a:rPr lang="en-US" dirty="0" smtClean="0"/>
              <a:t>For example: let integer is 2bytes, double is 8 bytes</a:t>
            </a:r>
          </a:p>
          <a:p>
            <a:r>
              <a:rPr lang="en-US" dirty="0" smtClean="0"/>
              <a:t>The assignment statement uses the 2 bytes allocated to </a:t>
            </a:r>
            <a:r>
              <a:rPr lang="en-US" b="1" dirty="0" smtClean="0"/>
              <a:t>q</a:t>
            </a:r>
          </a:p>
          <a:p>
            <a:r>
              <a:rPr lang="en-US" dirty="0" smtClean="0"/>
              <a:t>As well as it uses 6 adjacent bytes</a:t>
            </a:r>
          </a:p>
          <a:p>
            <a:pPr lvl="1"/>
            <a:r>
              <a:rPr lang="en-US" dirty="0" smtClean="0"/>
              <a:t>Causing an error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double q, temp;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temp=1234.34;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p=&amp;temp;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q=*p;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("%f\n", q);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1801" y="3886200"/>
            <a:ext cx="3810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p </a:t>
            </a:r>
            <a:r>
              <a:rPr lang="en-US" sz="2200" dirty="0" smtClean="0"/>
              <a:t>is an integer pointer</a:t>
            </a:r>
            <a:endParaRPr lang="en-US" sz="2200" b="1" dirty="0"/>
          </a:p>
        </p:txBody>
      </p:sp>
      <p:cxnSp>
        <p:nvCxnSpPr>
          <p:cNvPr id="5" name="Straight Arrow Connector 4"/>
          <p:cNvCxnSpPr>
            <a:stCxn id="4" idx="1"/>
          </p:cNvCxnSpPr>
          <p:nvPr/>
        </p:nvCxnSpPr>
        <p:spPr>
          <a:xfrm rot="10800000" flipV="1">
            <a:off x="2286001" y="4101644"/>
            <a:ext cx="685800" cy="470352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double q, temp;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temp=1234.34;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p=&amp;temp;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q=*p;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("%f\n", q);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1801" y="3886200"/>
            <a:ext cx="3810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Cannot be used to transfer 8-byte quantity</a:t>
            </a:r>
            <a:endParaRPr lang="en-US" sz="2200" b="1" dirty="0"/>
          </a:p>
        </p:txBody>
      </p:sp>
      <p:cxnSp>
        <p:nvCxnSpPr>
          <p:cNvPr id="5" name="Straight Arrow Connector 4"/>
          <p:cNvCxnSpPr>
            <a:stCxn id="4" idx="1"/>
          </p:cNvCxnSpPr>
          <p:nvPr/>
        </p:nvCxnSpPr>
        <p:spPr>
          <a:xfrm rot="10800000" flipV="1">
            <a:off x="2286001" y="4270920"/>
            <a:ext cx="685800" cy="301075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double q, temp;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temp=1234.34;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p=&amp;temp;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q=*p;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("%f\n", q);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1801" y="3886200"/>
            <a:ext cx="3810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Only 2 bytes transferred</a:t>
            </a:r>
            <a:endParaRPr lang="en-US" sz="2200" b="1" dirty="0"/>
          </a:p>
        </p:txBody>
      </p:sp>
      <p:cxnSp>
        <p:nvCxnSpPr>
          <p:cNvPr id="5" name="Straight Arrow Connector 4"/>
          <p:cNvCxnSpPr>
            <a:stCxn id="4" idx="1"/>
          </p:cNvCxnSpPr>
          <p:nvPr/>
        </p:nvCxnSpPr>
        <p:spPr>
          <a:xfrm rot="10800000" flipV="1">
            <a:off x="2286001" y="4101643"/>
            <a:ext cx="685800" cy="470353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686800" cy="4572000"/>
          </a:xfrm>
        </p:spPr>
        <p:txBody>
          <a:bodyPr/>
          <a:lstStyle/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double temp, q;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temp=1234.34;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p=&amp;temp;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q=*p;</a:t>
            </a: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817650" y="3048000"/>
          <a:ext cx="4038600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Location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Contents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3140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5682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3142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Unknown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4366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1234.34</a:t>
                      </a:r>
                      <a:endParaRPr kumimoji="0" lang="en-US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4370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Unknown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5682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Wrong 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5686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Unknown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10200" y="370332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10200" y="55742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227850" y="4114800"/>
            <a:ext cx="1657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</a:t>
            </a:r>
            <a:r>
              <a:rPr lang="en-US" dirty="0" smtClean="0"/>
              <a:t> points to </a:t>
            </a:r>
            <a:r>
              <a:rPr lang="en-US" b="1" dirty="0" smtClean="0"/>
              <a:t>temp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952999" y="1600200"/>
            <a:ext cx="42592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Let address of </a:t>
            </a:r>
            <a:r>
              <a:rPr lang="en-US" sz="2400" b="1" dirty="0" smtClean="0"/>
              <a:t>p, temp,</a:t>
            </a:r>
            <a:r>
              <a:rPr lang="en-US" sz="2400" dirty="0" smtClean="0"/>
              <a:t> &amp; </a:t>
            </a:r>
            <a:r>
              <a:rPr lang="en-US" sz="2400" b="1" dirty="0" smtClean="0"/>
              <a:t>q</a:t>
            </a:r>
            <a:r>
              <a:rPr lang="en-US" sz="2400" dirty="0" smtClean="0"/>
              <a:t> is 3140, 4366 &amp; 5682 respectively. float is 4 bytes and </a:t>
            </a:r>
            <a:r>
              <a:rPr lang="en-US" sz="2400" dirty="0" err="1" smtClean="0"/>
              <a:t>int</a:t>
            </a:r>
            <a:r>
              <a:rPr lang="en-US" sz="2400" dirty="0" smtClean="0"/>
              <a:t> is 2 bytes</a:t>
            </a:r>
          </a:p>
        </p:txBody>
      </p:sp>
      <p:cxnSp>
        <p:nvCxnSpPr>
          <p:cNvPr id="22" name="Elbow Connector 21"/>
          <p:cNvCxnSpPr/>
          <p:nvPr/>
        </p:nvCxnSpPr>
        <p:spPr>
          <a:xfrm flipH="1">
            <a:off x="6841427" y="3613666"/>
            <a:ext cx="21608" cy="1143000"/>
          </a:xfrm>
          <a:prstGeom prst="bentConnector3">
            <a:avLst>
              <a:gd name="adj1" fmla="val -6173956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686800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float *</a:t>
            </a:r>
            <a:r>
              <a:rPr lang="en-US" dirty="0" err="1" smtClean="0"/>
              <a:t>fp</a:t>
            </a:r>
            <a:r>
              <a:rPr lang="en-US" dirty="0" smtClean="0"/>
              <a:t>, f;</a:t>
            </a:r>
          </a:p>
          <a:p>
            <a:pPr>
              <a:buNone/>
            </a:pPr>
            <a:r>
              <a:rPr lang="en-US" dirty="0" err="1" smtClean="0"/>
              <a:t>fp</a:t>
            </a:r>
            <a:r>
              <a:rPr lang="en-US" dirty="0" smtClean="0"/>
              <a:t>=&amp;f;</a:t>
            </a:r>
          </a:p>
          <a:p>
            <a:pPr>
              <a:buNone/>
            </a:pPr>
            <a:r>
              <a:rPr lang="en-US" dirty="0" smtClean="0"/>
              <a:t>*</a:t>
            </a:r>
            <a:r>
              <a:rPr lang="en-US" dirty="0" err="1" smtClean="0"/>
              <a:t>fp</a:t>
            </a:r>
            <a:r>
              <a:rPr lang="en-US" dirty="0" smtClean="0"/>
              <a:t>=3.14</a:t>
            </a:r>
          </a:p>
          <a:p>
            <a:r>
              <a:rPr lang="en-US" dirty="0" smtClean="0"/>
              <a:t>Let address of </a:t>
            </a:r>
            <a:r>
              <a:rPr lang="en-US" b="1" dirty="0" err="1" smtClean="0"/>
              <a:t>fp</a:t>
            </a:r>
            <a:r>
              <a:rPr lang="en-US" dirty="0" smtClean="0"/>
              <a:t> &amp; </a:t>
            </a:r>
            <a:r>
              <a:rPr lang="en-US" b="1" dirty="0" smtClean="0"/>
              <a:t>f</a:t>
            </a:r>
            <a:r>
              <a:rPr lang="en-US" dirty="0" smtClean="0"/>
              <a:t> is 3140 &amp; 5682 respectively and float is 4 bytes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28800" y="3352800"/>
          <a:ext cx="40386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Location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Contents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3140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5682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3142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Unknown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5682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3.14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5686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Unknown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10200" y="370332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10200" y="55742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39000" y="4419600"/>
            <a:ext cx="1297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fp</a:t>
            </a:r>
            <a:r>
              <a:rPr lang="en-US" dirty="0" smtClean="0"/>
              <a:t> points to </a:t>
            </a:r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8" name="Elbow Connector 7"/>
          <p:cNvCxnSpPr>
            <a:stCxn id="5" idx="3"/>
            <a:endCxn id="6" idx="3"/>
          </p:cNvCxnSpPr>
          <p:nvPr/>
        </p:nvCxnSpPr>
        <p:spPr>
          <a:xfrm>
            <a:off x="5851346" y="3887986"/>
            <a:ext cx="1588" cy="1870948"/>
          </a:xfrm>
          <a:prstGeom prst="bentConnector3">
            <a:avLst>
              <a:gd name="adj1" fmla="val 75520867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Using a pointer before assigning: program may crash</a:t>
            </a:r>
          </a:p>
          <a:p>
            <a:r>
              <a:rPr lang="en-US" dirty="0" smtClean="0"/>
              <a:t>Declaring a pointer variable creates a variable capable of holding a memory address</a:t>
            </a:r>
          </a:p>
          <a:p>
            <a:r>
              <a:rPr lang="en-US" dirty="0" smtClean="0"/>
              <a:t>No meaningful initial value is given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*p=197;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Incorrect: </a:t>
            </a:r>
            <a:r>
              <a:rPr lang="en-US" b="1" dirty="0" smtClean="0"/>
              <a:t>p </a:t>
            </a:r>
            <a:r>
              <a:rPr lang="en-US" dirty="0" smtClean="0"/>
              <a:t>is not pointing to anything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can be initialized to</a:t>
            </a:r>
          </a:p>
          <a:p>
            <a:pPr lvl="1"/>
            <a:r>
              <a:rPr lang="en-US" dirty="0" smtClean="0"/>
              <a:t>0</a:t>
            </a:r>
          </a:p>
          <a:p>
            <a:pPr lvl="1"/>
            <a:r>
              <a:rPr lang="en-US" dirty="0" smtClean="0"/>
              <a:t>NULL</a:t>
            </a:r>
          </a:p>
          <a:p>
            <a:pPr lvl="1"/>
            <a:r>
              <a:rPr lang="en-US" dirty="0" smtClean="0"/>
              <a:t>An address</a:t>
            </a:r>
          </a:p>
          <a:p>
            <a:r>
              <a:rPr lang="en-US" dirty="0" smtClean="0"/>
              <a:t>Null value in pointer</a:t>
            </a:r>
          </a:p>
          <a:p>
            <a:pPr lvl="1"/>
            <a:r>
              <a:rPr lang="en-US" dirty="0" smtClean="0"/>
              <a:t>NULL: symbolic constant defined in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Assumed to be unused</a:t>
            </a:r>
          </a:p>
          <a:p>
            <a:pPr lvl="1"/>
            <a:r>
              <a:rPr lang="en-US" dirty="0" smtClean="0"/>
              <a:t>Points to nothing</a:t>
            </a:r>
          </a:p>
          <a:p>
            <a:pPr lvl="1"/>
            <a:r>
              <a:rPr lang="en-US" dirty="0" smtClean="0"/>
              <a:t>Assumed to be an invalid memory address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special operators: * and &amp;</a:t>
            </a:r>
          </a:p>
          <a:p>
            <a:r>
              <a:rPr lang="en-US" dirty="0" smtClean="0"/>
              <a:t>* operator (at address)</a:t>
            </a:r>
          </a:p>
          <a:p>
            <a:pPr lvl="1"/>
            <a:r>
              <a:rPr lang="en-US" dirty="0" smtClean="0"/>
              <a:t>Indirection operator/dereferencing operator</a:t>
            </a:r>
          </a:p>
          <a:p>
            <a:pPr lvl="1"/>
            <a:r>
              <a:rPr lang="en-US" dirty="0" smtClean="0"/>
              <a:t>Returns the value stored at the address it precedes</a:t>
            </a:r>
          </a:p>
          <a:p>
            <a:pPr lvl="1"/>
            <a:r>
              <a:rPr lang="en-US" dirty="0" smtClean="0"/>
              <a:t>No relation to the multiplication operator</a:t>
            </a:r>
          </a:p>
          <a:p>
            <a:pPr lvl="1"/>
            <a:r>
              <a:rPr lang="en-US" dirty="0" smtClean="0"/>
              <a:t>Let </a:t>
            </a:r>
            <a:r>
              <a:rPr lang="en-US" b="1" dirty="0" smtClean="0"/>
              <a:t>p </a:t>
            </a:r>
            <a:r>
              <a:rPr lang="en-US" dirty="0" smtClean="0"/>
              <a:t>is a pointer, points to  </a:t>
            </a:r>
            <a:r>
              <a:rPr lang="en-US" b="1" dirty="0" smtClean="0"/>
              <a:t>q</a:t>
            </a:r>
            <a:r>
              <a:rPr lang="en-US" dirty="0" smtClean="0"/>
              <a:t>. If </a:t>
            </a:r>
            <a:r>
              <a:rPr lang="en-US" b="1" dirty="0" smtClean="0"/>
              <a:t>q </a:t>
            </a:r>
            <a:r>
              <a:rPr lang="en-US" dirty="0" smtClean="0"/>
              <a:t>contains value 67</a:t>
            </a:r>
          </a:p>
          <a:p>
            <a:pPr lvl="1"/>
            <a:r>
              <a:rPr lang="en-US" dirty="0" err="1" smtClean="0"/>
              <a:t>printf</a:t>
            </a:r>
            <a:r>
              <a:rPr lang="en-US" dirty="0" smtClean="0"/>
              <a:t>("%d\n", *p);</a:t>
            </a:r>
          </a:p>
          <a:p>
            <a:pPr lvl="2"/>
            <a:r>
              <a:rPr lang="en-US" dirty="0" smtClean="0"/>
              <a:t>Will print </a:t>
            </a:r>
            <a:r>
              <a:rPr lang="en-US" b="1" dirty="0" smtClean="0"/>
              <a:t>67</a:t>
            </a:r>
          </a:p>
          <a:p>
            <a:pPr lvl="1"/>
            <a:endParaRPr lang="en-US" b="1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can be initialized to</a:t>
            </a:r>
          </a:p>
          <a:p>
            <a:pPr lvl="1"/>
            <a:r>
              <a:rPr lang="en-US" dirty="0" smtClean="0"/>
              <a:t>0</a:t>
            </a:r>
          </a:p>
          <a:p>
            <a:pPr lvl="1"/>
            <a:r>
              <a:rPr lang="en-US" dirty="0" smtClean="0"/>
              <a:t>NULL</a:t>
            </a:r>
          </a:p>
          <a:p>
            <a:pPr lvl="1"/>
            <a:r>
              <a:rPr lang="en-US" dirty="0" smtClean="0"/>
              <a:t>An address</a:t>
            </a:r>
          </a:p>
          <a:p>
            <a:r>
              <a:rPr lang="en-US" dirty="0" smtClean="0"/>
              <a:t>0 is equivalent to initializing using NULL</a:t>
            </a:r>
          </a:p>
          <a:p>
            <a:r>
              <a:rPr lang="en-US" dirty="0" smtClean="0"/>
              <a:t>NULL is preferred</a:t>
            </a:r>
          </a:p>
          <a:p>
            <a:r>
              <a:rPr lang="en-US" dirty="0" smtClean="0"/>
              <a:t>C guarantees that zero is never a valid address for data</a:t>
            </a:r>
          </a:p>
          <a:p>
            <a:r>
              <a:rPr lang="en-US" dirty="0" smtClean="0"/>
              <a:t>Pointers and integers are not interchangeable, zero is exception</a:t>
            </a:r>
          </a:p>
          <a:p>
            <a:r>
              <a:rPr lang="en-US" dirty="0" smtClean="0"/>
              <a:t>Zero can be assigned to and compared to a pointer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*p, 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("%p\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n",p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%p conversion </a:t>
            </a:r>
            <a:r>
              <a:rPr lang="en-US" dirty="0" err="1" smtClean="0"/>
              <a:t>specifier</a:t>
            </a:r>
            <a:r>
              <a:rPr lang="en-US" dirty="0" smtClean="0"/>
              <a:t> is used to output the value of a pointer</a:t>
            </a:r>
          </a:p>
          <a:p>
            <a:r>
              <a:rPr lang="en-US" dirty="0" smtClean="0"/>
              <a:t>%p outputs memory location as a hexadecimal integer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Printing *(&amp;</a:t>
            </a:r>
            <a:r>
              <a:rPr lang="en-US" dirty="0" err="1" smtClean="0"/>
              <a:t>i</a:t>
            </a:r>
            <a:r>
              <a:rPr lang="en-US" dirty="0" smtClean="0"/>
              <a:t>) is same as printing </a:t>
            </a:r>
            <a:r>
              <a:rPr lang="en-US" dirty="0" err="1" smtClean="0"/>
              <a:t>i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with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Array name without index: a pointer to the start of the array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a[5]={1,2,3,4,5};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p=a;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("%d\n",*p);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 %d %d\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n",a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[0], a[1],a[2]);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Expression </a:t>
            </a:r>
            <a:r>
              <a:rPr lang="en-US" sz="2200" dirty="0" smtClean="0"/>
              <a:t>(Arithmetic Expression)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Operators:</a:t>
            </a:r>
          </a:p>
          <a:p>
            <a:pPr lvl="1"/>
            <a:r>
              <a:rPr lang="en-US" dirty="0" smtClean="0"/>
              <a:t>++</a:t>
            </a:r>
          </a:p>
          <a:p>
            <a:pPr lvl="1"/>
            <a:r>
              <a:rPr lang="en-US" dirty="0" smtClean="0"/>
              <a:t>+</a:t>
            </a:r>
          </a:p>
          <a:p>
            <a:pPr lvl="1"/>
            <a:r>
              <a:rPr lang="en-US" dirty="0" smtClean="0"/>
              <a:t>--</a:t>
            </a:r>
          </a:p>
          <a:p>
            <a:pPr lvl="1"/>
            <a:r>
              <a:rPr lang="en-US" dirty="0" smtClean="0"/>
              <a:t>-</a:t>
            </a:r>
          </a:p>
          <a:p>
            <a:r>
              <a:rPr lang="en-US" dirty="0" smtClean="0"/>
              <a:t>Only integer quantities can be added or subtracted</a:t>
            </a:r>
          </a:p>
          <a:p>
            <a:r>
              <a:rPr lang="en-US" dirty="0" smtClean="0"/>
              <a:t>multiplication, division, modulus operators can not be applied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Expression </a:t>
            </a:r>
            <a:r>
              <a:rPr lang="en-US" sz="2200" dirty="0" smtClean="0"/>
              <a:t>(Arithmetic Expression)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Performed relative to base type of the pointer</a:t>
            </a:r>
          </a:p>
          <a:p>
            <a:r>
              <a:rPr lang="en-US" dirty="0" smtClean="0"/>
              <a:t>Each increment will cause the pointer to point to the next item</a:t>
            </a:r>
          </a:p>
          <a:p>
            <a:r>
              <a:rPr lang="en-US" dirty="0" smtClean="0"/>
              <a:t>Example: an integer pointer </a:t>
            </a:r>
            <a:r>
              <a:rPr lang="en-US" b="1" dirty="0" smtClean="0"/>
              <a:t>p </a:t>
            </a:r>
            <a:r>
              <a:rPr lang="en-US" dirty="0" smtClean="0"/>
              <a:t>contains the address 200</a:t>
            </a:r>
          </a:p>
          <a:p>
            <a:pPr lvl="1"/>
            <a:r>
              <a:rPr lang="en-US" dirty="0" smtClean="0"/>
              <a:t>Assuming integers are 2 bytes long</a:t>
            </a:r>
          </a:p>
          <a:p>
            <a:r>
              <a:rPr lang="en-US" dirty="0" smtClean="0"/>
              <a:t>After </a:t>
            </a:r>
            <a:r>
              <a:rPr lang="en-US" b="1" dirty="0" smtClean="0"/>
              <a:t>p++</a:t>
            </a:r>
            <a:r>
              <a:rPr lang="en-US" dirty="0" smtClean="0"/>
              <a:t>, </a:t>
            </a:r>
            <a:r>
              <a:rPr lang="en-US" b="1" dirty="0" smtClean="0"/>
              <a:t>p </a:t>
            </a:r>
            <a:r>
              <a:rPr lang="en-US" dirty="0" smtClean="0"/>
              <a:t>will  have the value 202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Expression </a:t>
            </a:r>
            <a:r>
              <a:rPr lang="en-US" sz="2200" dirty="0" smtClean="0"/>
              <a:t>(Arithmetic Expression)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Performed relative to base type of the pointer</a:t>
            </a:r>
          </a:p>
          <a:p>
            <a:r>
              <a:rPr lang="en-US" dirty="0" smtClean="0"/>
              <a:t>Each increment will cause the pointer to point to the next item</a:t>
            </a:r>
          </a:p>
          <a:p>
            <a:r>
              <a:rPr lang="en-US" dirty="0" smtClean="0"/>
              <a:t>Example: an integer pointer </a:t>
            </a:r>
            <a:r>
              <a:rPr lang="en-US" b="1" dirty="0" smtClean="0"/>
              <a:t>p </a:t>
            </a:r>
            <a:r>
              <a:rPr lang="en-US" dirty="0" smtClean="0"/>
              <a:t>contains the address 200</a:t>
            </a:r>
          </a:p>
          <a:p>
            <a:pPr lvl="1"/>
            <a:r>
              <a:rPr lang="en-US" dirty="0" smtClean="0"/>
              <a:t>Assuming integers are 2 bytes long</a:t>
            </a:r>
          </a:p>
          <a:p>
            <a:r>
              <a:rPr lang="en-US" dirty="0" smtClean="0"/>
              <a:t>p=p+204 causes </a:t>
            </a:r>
            <a:r>
              <a:rPr lang="en-US" b="1" dirty="0" smtClean="0"/>
              <a:t>p </a:t>
            </a:r>
            <a:r>
              <a:rPr lang="en-US" dirty="0" smtClean="0"/>
              <a:t>to point to the 204</a:t>
            </a:r>
            <a:r>
              <a:rPr lang="en-US" baseline="30000" dirty="0" smtClean="0"/>
              <a:t>th</a:t>
            </a:r>
            <a:r>
              <a:rPr lang="en-US" dirty="0" smtClean="0"/>
              <a:t> integer past one pointing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Expression </a:t>
            </a:r>
            <a:r>
              <a:rPr lang="en-US" sz="2200" dirty="0" smtClean="0"/>
              <a:t>(Arithmetic Expression)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Performed relative to base type of the pointer</a:t>
            </a:r>
          </a:p>
          <a:p>
            <a:r>
              <a:rPr lang="en-US" dirty="0" smtClean="0"/>
              <a:t>Each increment will cause the pointer to point to the next item</a:t>
            </a:r>
          </a:p>
          <a:p>
            <a:r>
              <a:rPr lang="en-US" dirty="0" smtClean="0"/>
              <a:t>Example: an integer pointer </a:t>
            </a:r>
            <a:r>
              <a:rPr lang="en-US" b="1" dirty="0" smtClean="0"/>
              <a:t>p </a:t>
            </a:r>
            <a:r>
              <a:rPr lang="en-US" dirty="0" smtClean="0"/>
              <a:t>contains the address 200</a:t>
            </a:r>
          </a:p>
          <a:p>
            <a:pPr lvl="1"/>
            <a:r>
              <a:rPr lang="en-US" dirty="0" smtClean="0"/>
              <a:t>Assuming integers are 2 bytes long</a:t>
            </a:r>
          </a:p>
          <a:p>
            <a:r>
              <a:rPr lang="en-US" dirty="0" smtClean="0"/>
              <a:t>p=p+204 causes </a:t>
            </a:r>
            <a:r>
              <a:rPr lang="en-US" b="1" dirty="0" smtClean="0"/>
              <a:t>p </a:t>
            </a:r>
            <a:r>
              <a:rPr lang="en-US" dirty="0" smtClean="0"/>
              <a:t>to point to the 204</a:t>
            </a:r>
            <a:r>
              <a:rPr lang="en-US" baseline="30000" dirty="0" smtClean="0"/>
              <a:t>th</a:t>
            </a:r>
            <a:r>
              <a:rPr lang="en-US" dirty="0" smtClean="0"/>
              <a:t> integer past one pointing</a:t>
            </a:r>
          </a:p>
          <a:p>
            <a:pPr lvl="1"/>
            <a:r>
              <a:rPr lang="en-US" dirty="0" smtClean="0"/>
              <a:t>The  value of </a:t>
            </a:r>
            <a:r>
              <a:rPr lang="en-US" b="1" dirty="0" smtClean="0"/>
              <a:t>p</a:t>
            </a:r>
            <a:r>
              <a:rPr lang="en-US" dirty="0" smtClean="0"/>
              <a:t> will be 608(200+2*204)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Expression </a:t>
            </a:r>
            <a:r>
              <a:rPr lang="en-US" sz="2200" dirty="0" smtClean="0"/>
              <a:t>(Arithmetic Expression)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Performed relative to base type of the pointer</a:t>
            </a:r>
          </a:p>
          <a:p>
            <a:r>
              <a:rPr lang="en-US" dirty="0" smtClean="0"/>
              <a:t>Each increment will cause the pointer to point to the next item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28800" y="3352800"/>
          <a:ext cx="40386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Location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Contents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3140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5682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3142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Unknown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5682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3.14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5686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Unknown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10200" y="370332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10200" y="55742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39000" y="4419600"/>
            <a:ext cx="1297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fp</a:t>
            </a:r>
            <a:r>
              <a:rPr lang="en-US" dirty="0" smtClean="0"/>
              <a:t> points to </a:t>
            </a:r>
            <a:r>
              <a:rPr lang="en-US" b="1" dirty="0" smtClean="0"/>
              <a:t>f</a:t>
            </a:r>
            <a:endParaRPr lang="en-US" b="1" dirty="0"/>
          </a:p>
        </p:txBody>
      </p:sp>
      <p:cxnSp>
        <p:nvCxnSpPr>
          <p:cNvPr id="8" name="Elbow Connector 7"/>
          <p:cNvCxnSpPr>
            <a:stCxn id="5" idx="3"/>
            <a:endCxn id="6" idx="3"/>
          </p:cNvCxnSpPr>
          <p:nvPr/>
        </p:nvCxnSpPr>
        <p:spPr>
          <a:xfrm>
            <a:off x="5851346" y="3887986"/>
            <a:ext cx="1588" cy="1870948"/>
          </a:xfrm>
          <a:prstGeom prst="bentConnector3">
            <a:avLst>
              <a:gd name="adj1" fmla="val 75520867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Expression </a:t>
            </a:r>
            <a:r>
              <a:rPr lang="en-US" sz="2200" dirty="0" smtClean="0"/>
              <a:t>(Arithmetic Expression)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Performed relative to base type of the pointer</a:t>
            </a:r>
          </a:p>
          <a:p>
            <a:r>
              <a:rPr lang="en-US" dirty="0" smtClean="0"/>
              <a:t>Each increment will cause the pointer to point to the next item</a:t>
            </a:r>
          </a:p>
          <a:p>
            <a:r>
              <a:rPr lang="en-US" dirty="0" smtClean="0"/>
              <a:t>After </a:t>
            </a:r>
            <a:r>
              <a:rPr lang="en-US" b="1" dirty="0" err="1" smtClean="0"/>
              <a:t>fp</a:t>
            </a:r>
            <a:r>
              <a:rPr lang="en-US" b="1" dirty="0" smtClean="0"/>
              <a:t>++</a:t>
            </a: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28800" y="3352800"/>
          <a:ext cx="40386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Location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Contents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3140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5682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3142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Unknown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5682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3.14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5686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Unknown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10200" y="370332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10200" y="59552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39000" y="4419600"/>
            <a:ext cx="2412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fp</a:t>
            </a:r>
            <a:r>
              <a:rPr lang="en-US" dirty="0" smtClean="0"/>
              <a:t> points to the next item</a:t>
            </a:r>
            <a:endParaRPr lang="en-US" b="1" dirty="0"/>
          </a:p>
        </p:txBody>
      </p:sp>
      <p:cxnSp>
        <p:nvCxnSpPr>
          <p:cNvPr id="8" name="Elbow Connector 7"/>
          <p:cNvCxnSpPr>
            <a:stCxn id="5" idx="3"/>
            <a:endCxn id="6" idx="3"/>
          </p:cNvCxnSpPr>
          <p:nvPr/>
        </p:nvCxnSpPr>
        <p:spPr>
          <a:xfrm>
            <a:off x="5851346" y="3887986"/>
            <a:ext cx="1588" cy="2251948"/>
          </a:xfrm>
          <a:prstGeom prst="bentConnector3">
            <a:avLst>
              <a:gd name="adj1" fmla="val 87923138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special operators: * and &amp;</a:t>
            </a:r>
          </a:p>
          <a:p>
            <a:r>
              <a:rPr lang="en-US" dirty="0" smtClean="0"/>
              <a:t>&amp; operator (address of)</a:t>
            </a:r>
          </a:p>
          <a:p>
            <a:pPr lvl="1"/>
            <a:r>
              <a:rPr lang="en-US" dirty="0" smtClean="0"/>
              <a:t>Returns the address of the variable it precedes</a:t>
            </a:r>
          </a:p>
          <a:p>
            <a:pPr lvl="1"/>
            <a:r>
              <a:rPr lang="en-US" dirty="0" smtClean="0"/>
              <a:t>Can not be applied to constants or expressions</a:t>
            </a:r>
          </a:p>
          <a:p>
            <a:pPr lvl="1"/>
            <a:r>
              <a:rPr lang="en-US" dirty="0" smtClean="0"/>
              <a:t>Let </a:t>
            </a:r>
            <a:r>
              <a:rPr lang="en-US" b="1" dirty="0" smtClean="0"/>
              <a:t>p </a:t>
            </a:r>
            <a:r>
              <a:rPr lang="en-US" dirty="0" smtClean="0"/>
              <a:t>is a pointer, points to </a:t>
            </a:r>
            <a:r>
              <a:rPr lang="en-US" b="1" dirty="0" smtClean="0"/>
              <a:t>q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p=&amp;q; </a:t>
            </a:r>
          </a:p>
          <a:p>
            <a:pPr lvl="2"/>
            <a:r>
              <a:rPr lang="en-US" dirty="0" smtClean="0"/>
              <a:t>Assigns the address of </a:t>
            </a:r>
            <a:r>
              <a:rPr lang="en-US" b="1" dirty="0" smtClean="0"/>
              <a:t>q</a:t>
            </a:r>
            <a:r>
              <a:rPr lang="en-US" dirty="0" smtClean="0"/>
              <a:t> to </a:t>
            </a:r>
            <a:r>
              <a:rPr lang="en-US" b="1" dirty="0" smtClean="0"/>
              <a:t>p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Expression </a:t>
            </a:r>
            <a:r>
              <a:rPr lang="en-US" sz="2200" dirty="0" smtClean="0"/>
              <a:t>(Arithmetic Expression)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Subtraction</a:t>
            </a:r>
          </a:p>
          <a:p>
            <a:r>
              <a:rPr lang="en-US" dirty="0" smtClean="0"/>
              <a:t>Example: an integer pointer </a:t>
            </a:r>
            <a:r>
              <a:rPr lang="en-US" b="1" dirty="0" smtClean="0"/>
              <a:t>p </a:t>
            </a:r>
            <a:r>
              <a:rPr lang="en-US" dirty="0" smtClean="0"/>
              <a:t>contains the address 200</a:t>
            </a:r>
          </a:p>
          <a:p>
            <a:pPr lvl="1"/>
            <a:r>
              <a:rPr lang="en-US" dirty="0" smtClean="0"/>
              <a:t>Assuming integers are 2 bytes long</a:t>
            </a:r>
          </a:p>
          <a:p>
            <a:r>
              <a:rPr lang="en-US" dirty="0" smtClean="0"/>
              <a:t>p=p+204 causes </a:t>
            </a:r>
            <a:r>
              <a:rPr lang="en-US" b="1" dirty="0" smtClean="0"/>
              <a:t>p </a:t>
            </a:r>
            <a:r>
              <a:rPr lang="en-US" dirty="0" smtClean="0"/>
              <a:t>to point to the 204</a:t>
            </a:r>
            <a:r>
              <a:rPr lang="en-US" baseline="30000" dirty="0" smtClean="0"/>
              <a:t>th</a:t>
            </a:r>
            <a:r>
              <a:rPr lang="en-US" dirty="0" smtClean="0"/>
              <a:t> integer past one pointing</a:t>
            </a:r>
          </a:p>
          <a:p>
            <a:pPr lvl="1"/>
            <a:r>
              <a:rPr lang="en-US" dirty="0" smtClean="0"/>
              <a:t>The  value of </a:t>
            </a:r>
            <a:r>
              <a:rPr lang="en-US" b="1" dirty="0" smtClean="0"/>
              <a:t>p</a:t>
            </a:r>
            <a:r>
              <a:rPr lang="en-US" dirty="0" smtClean="0"/>
              <a:t> will be 608(200+2*204)</a:t>
            </a:r>
          </a:p>
          <a:p>
            <a:r>
              <a:rPr lang="en-US" dirty="0" smtClean="0"/>
              <a:t>p=p-204 would set </a:t>
            </a:r>
            <a:r>
              <a:rPr lang="en-US" b="1" dirty="0" smtClean="0"/>
              <a:t>p</a:t>
            </a:r>
            <a:r>
              <a:rPr lang="en-US" dirty="0" smtClean="0"/>
              <a:t> back to 200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Expression </a:t>
            </a:r>
            <a:r>
              <a:rPr lang="en-US" sz="2200" dirty="0" smtClean="0"/>
              <a:t>(Arithmetic Expression)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Subtraction</a:t>
            </a:r>
          </a:p>
          <a:p>
            <a:r>
              <a:rPr lang="en-US" dirty="0" smtClean="0"/>
              <a:t>One pointer can be subtracted from other</a:t>
            </a:r>
          </a:p>
          <a:p>
            <a:pPr lvl="1"/>
            <a:r>
              <a:rPr lang="en-US" dirty="0" smtClean="0"/>
              <a:t>Number of elements separating them can be found</a:t>
            </a:r>
          </a:p>
          <a:p>
            <a:pPr lvl="1"/>
            <a:r>
              <a:rPr lang="en-US" dirty="0" smtClean="0"/>
              <a:t>Meaningless unless performed on an array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Expression </a:t>
            </a:r>
            <a:r>
              <a:rPr lang="en-US" sz="2200" dirty="0" smtClean="0"/>
              <a:t>(Arithmetic Expression)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Operators can be applied to the pointer or the object to which it points</a:t>
            </a:r>
          </a:p>
          <a:p>
            <a:r>
              <a:rPr lang="en-US" dirty="0" smtClean="0"/>
              <a:t>*p++: first increments </a:t>
            </a:r>
            <a:r>
              <a:rPr lang="en-US" b="1" dirty="0" smtClean="0"/>
              <a:t>p</a:t>
            </a:r>
            <a:endParaRPr lang="en-US" dirty="0" smtClean="0"/>
          </a:p>
          <a:p>
            <a:r>
              <a:rPr lang="en-US" dirty="0" smtClean="0"/>
              <a:t>(*p)++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Expression </a:t>
            </a:r>
            <a:r>
              <a:rPr lang="en-US" sz="2200" dirty="0" smtClean="0"/>
              <a:t>(Arithmetic Expression)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Pointer arithmetic that appears normal when </a:t>
            </a:r>
            <a:r>
              <a:rPr lang="en-US" b="1" dirty="0" smtClean="0"/>
              <a:t>char </a:t>
            </a:r>
            <a:r>
              <a:rPr lang="en-US" dirty="0" smtClean="0"/>
              <a:t>pointers are used</a:t>
            </a:r>
          </a:p>
          <a:p>
            <a:pPr lvl="1"/>
            <a:r>
              <a:rPr lang="en-US" b="1" dirty="0" smtClean="0"/>
              <a:t>char</a:t>
            </a:r>
            <a:r>
              <a:rPr lang="en-US" dirty="0" smtClean="0"/>
              <a:t>: one byte long</a:t>
            </a:r>
            <a:endParaRPr lang="en-US" b="1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/>
              <a:t>Meaningless unless performed on an array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Expression </a:t>
            </a:r>
            <a:r>
              <a:rPr lang="en-US" sz="2200" dirty="0" smtClean="0"/>
              <a:t>(Comparison Expression)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Two pointers can be compared using relational operators</a:t>
            </a:r>
          </a:p>
          <a:p>
            <a:r>
              <a:rPr lang="en-US" dirty="0" smtClean="0"/>
              <a:t>Make sense only if points to the same object</a:t>
            </a:r>
          </a:p>
          <a:p>
            <a:r>
              <a:rPr lang="en-US" dirty="0" smtClean="0"/>
              <a:t>Gives info about array indices of the pointed elements</a:t>
            </a:r>
          </a:p>
          <a:p>
            <a:r>
              <a:rPr lang="en-US" dirty="0" smtClean="0"/>
              <a:t>Can be compared to zero or NULL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Expression </a:t>
            </a:r>
            <a:r>
              <a:rPr lang="en-US" sz="2200" dirty="0" smtClean="0"/>
              <a:t>(Assignment Expression)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One pointer can be assigned to other if both are of same base type</a:t>
            </a:r>
          </a:p>
          <a:p>
            <a:r>
              <a:rPr lang="en-US" dirty="0" smtClean="0"/>
              <a:t>Otherwise cast operator needed</a:t>
            </a:r>
          </a:p>
          <a:p>
            <a:r>
              <a:rPr lang="en-US" dirty="0" smtClean="0"/>
              <a:t>Exception is</a:t>
            </a:r>
            <a:r>
              <a:rPr lang="en-US" b="1" dirty="0" smtClean="0"/>
              <a:t> void </a:t>
            </a:r>
            <a:r>
              <a:rPr lang="en-US" dirty="0" smtClean="0"/>
              <a:t>pointer (void *)</a:t>
            </a:r>
          </a:p>
          <a:p>
            <a:pPr lvl="1"/>
            <a:r>
              <a:rPr lang="en-US" dirty="0" smtClean="0"/>
              <a:t>A generic pointer</a:t>
            </a:r>
          </a:p>
          <a:p>
            <a:pPr lvl="1"/>
            <a:r>
              <a:rPr lang="en-US" dirty="0" smtClean="0"/>
              <a:t>Can represent any pointer type</a:t>
            </a:r>
          </a:p>
          <a:p>
            <a:pPr lvl="1"/>
            <a:r>
              <a:rPr lang="en-US" dirty="0" smtClean="0"/>
              <a:t>Can be used in either side of assignment operation without using cast operator</a:t>
            </a:r>
          </a:p>
          <a:p>
            <a:pPr lvl="1"/>
            <a:r>
              <a:rPr lang="en-US" dirty="0" smtClean="0"/>
              <a:t>Can not be </a:t>
            </a:r>
            <a:r>
              <a:rPr lang="en-US" dirty="0" err="1" smtClean="0"/>
              <a:t>dereferenced</a:t>
            </a:r>
            <a:endParaRPr lang="en-US" dirty="0" smtClean="0"/>
          </a:p>
          <a:p>
            <a:pPr lvl="2"/>
            <a:r>
              <a:rPr lang="en-US" dirty="0" smtClean="0"/>
              <a:t>Dose not know how many bytes to read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with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Array name without index: a pointer to the start of the array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a[5]={1,2,3,4,5};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p=a;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 %d %d\n",*p, *(p+1), *(p+2));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 %d %d\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n",a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[0], a[1],a[2]);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* has higher precedence then + so parentheses necessary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with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num[]={1, 2, 3, 4, 5};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("%d. value=%d, address=%d\n",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num[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], &amp;num[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Array elements are stored in contiguous memory location</a:t>
            </a:r>
          </a:p>
          <a:p>
            <a:r>
              <a:rPr lang="en-US" dirty="0" smtClean="0"/>
              <a:t>Address output will be in hexadecimal if </a:t>
            </a:r>
            <a:r>
              <a:rPr lang="en-US" b="1" dirty="0" smtClean="0"/>
              <a:t>%p</a:t>
            </a:r>
            <a:r>
              <a:rPr lang="en-US" dirty="0" smtClean="0"/>
              <a:t> is used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53200" y="1447800"/>
            <a:ext cx="270766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 smtClean="0"/>
              <a:t>0. value=1, address=1638196</a:t>
            </a:r>
          </a:p>
          <a:p>
            <a:r>
              <a:rPr lang="en-US" dirty="0" smtClean="0"/>
              <a:t>1. value=2, address=1638200</a:t>
            </a:r>
          </a:p>
          <a:p>
            <a:r>
              <a:rPr lang="en-US" dirty="0" smtClean="0"/>
              <a:t>2. value=3, address=1638204</a:t>
            </a:r>
          </a:p>
          <a:p>
            <a:r>
              <a:rPr lang="en-US" dirty="0" smtClean="0"/>
              <a:t>3. value=4, address=1638208</a:t>
            </a:r>
          </a:p>
          <a:p>
            <a:r>
              <a:rPr lang="en-US" dirty="0" smtClean="0"/>
              <a:t>4. value=5, address=1638212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with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num[]={1, 2, 3, 4, 5};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*p;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p=&amp;num[0];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("%d. value=%d\n",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*p);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p++;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53200" y="1447800"/>
            <a:ext cx="109209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 smtClean="0"/>
              <a:t>0. value=1</a:t>
            </a:r>
          </a:p>
          <a:p>
            <a:r>
              <a:rPr lang="en-US" dirty="0" smtClean="0"/>
              <a:t>1. value=2</a:t>
            </a:r>
          </a:p>
          <a:p>
            <a:r>
              <a:rPr lang="en-US" dirty="0" smtClean="0"/>
              <a:t>2. value=3</a:t>
            </a:r>
          </a:p>
          <a:p>
            <a:r>
              <a:rPr lang="en-US" dirty="0" smtClean="0"/>
              <a:t>3. value=4</a:t>
            </a:r>
          </a:p>
          <a:p>
            <a:r>
              <a:rPr lang="en-US" dirty="0" smtClean="0"/>
              <a:t>4. value=5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with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num[]={1, 2, 3, 4, 5};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*p;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p=num;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("%d. value=%d\n",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*p);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p++;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53200" y="1447800"/>
            <a:ext cx="109209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 smtClean="0"/>
              <a:t>0. value=1</a:t>
            </a:r>
          </a:p>
          <a:p>
            <a:r>
              <a:rPr lang="en-US" dirty="0" smtClean="0"/>
              <a:t>1. value=2</a:t>
            </a:r>
          </a:p>
          <a:p>
            <a:r>
              <a:rPr lang="en-US" dirty="0" smtClean="0"/>
              <a:t>2. value=3</a:t>
            </a:r>
          </a:p>
          <a:p>
            <a:r>
              <a:rPr lang="en-US" dirty="0" smtClean="0"/>
              <a:t>3. value=4</a:t>
            </a:r>
          </a:p>
          <a:p>
            <a:r>
              <a:rPr lang="en-US" dirty="0" smtClean="0"/>
              <a:t>4. value=5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special operators: * and &amp;</a:t>
            </a:r>
          </a:p>
          <a:p>
            <a:r>
              <a:rPr lang="en-US" dirty="0" smtClean="0"/>
              <a:t>&amp; and * are complements of each other</a:t>
            </a:r>
          </a:p>
          <a:p>
            <a:r>
              <a:rPr lang="en-US" dirty="0" smtClean="0"/>
              <a:t>Applying both consecutively in either result yields same result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&amp;*p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*&amp;p</a:t>
            </a:r>
            <a:r>
              <a:rPr lang="en-US" dirty="0" smtClean="0"/>
              <a:t> gives same result, value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dirty="0" smtClean="0"/>
              <a:t> (check yourself!)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00400" y="4114800"/>
          <a:ext cx="36576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1017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…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1017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3581399" y="4267200"/>
            <a:ext cx="2057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with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Array name gives the base address of the array</a:t>
            </a:r>
          </a:p>
          <a:p>
            <a:r>
              <a:rPr lang="en-US" dirty="0" smtClean="0"/>
              <a:t>Array name always points to the beginning of the array</a:t>
            </a:r>
          </a:p>
          <a:p>
            <a:r>
              <a:rPr lang="en-US" dirty="0" smtClean="0"/>
              <a:t>An array name is a constant pointer</a:t>
            </a:r>
          </a:p>
          <a:p>
            <a:r>
              <a:rPr lang="en-US" dirty="0" smtClean="0"/>
              <a:t>Pointer is a variable but the array name is not</a:t>
            </a:r>
          </a:p>
          <a:p>
            <a:r>
              <a:rPr lang="en-US" dirty="0" smtClean="0"/>
              <a:t>Can not be modified by pointer arithmetic</a:t>
            </a:r>
          </a:p>
          <a:p>
            <a:r>
              <a:rPr lang="en-US" dirty="0" smtClean="0"/>
              <a:t>So the expression</a:t>
            </a:r>
          </a:p>
          <a:p>
            <a:pPr lvl="1"/>
            <a:r>
              <a:rPr lang="en-US" b="1" dirty="0" smtClean="0"/>
              <a:t>num++</a:t>
            </a:r>
          </a:p>
          <a:p>
            <a:pPr lvl="1"/>
            <a:r>
              <a:rPr lang="en-US" b="1" dirty="0" smtClean="0"/>
              <a:t>num+=3</a:t>
            </a:r>
          </a:p>
          <a:p>
            <a:pPr>
              <a:buNone/>
            </a:pPr>
            <a:r>
              <a:rPr lang="en-US" dirty="0" smtClean="0"/>
              <a:t>are invalid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with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Array name gives the base address of the array</a:t>
            </a:r>
          </a:p>
          <a:p>
            <a:r>
              <a:rPr lang="en-US" dirty="0" smtClean="0"/>
              <a:t>Base address: address of the first element/ element at index zero</a:t>
            </a:r>
          </a:p>
          <a:p>
            <a:r>
              <a:rPr lang="en-US" dirty="0" smtClean="0"/>
              <a:t>So </a:t>
            </a:r>
            <a:r>
              <a:rPr lang="en-US" b="1" dirty="0" smtClean="0"/>
              <a:t>*num</a:t>
            </a:r>
            <a:r>
              <a:rPr lang="en-US" dirty="0" smtClean="0"/>
              <a:t>/ </a:t>
            </a:r>
            <a:r>
              <a:rPr lang="en-US" b="1" dirty="0" smtClean="0"/>
              <a:t>*(num+0)</a:t>
            </a:r>
            <a:r>
              <a:rPr lang="en-US" dirty="0" smtClean="0"/>
              <a:t>/</a:t>
            </a:r>
            <a:r>
              <a:rPr lang="en-US" b="1" dirty="0" smtClean="0"/>
              <a:t>num[0] </a:t>
            </a:r>
            <a:r>
              <a:rPr lang="en-US" dirty="0" smtClean="0"/>
              <a:t>gives the value of the first element</a:t>
            </a:r>
          </a:p>
          <a:p>
            <a:r>
              <a:rPr lang="en-US" b="1" dirty="0" smtClean="0"/>
              <a:t>num[</a:t>
            </a:r>
            <a:r>
              <a:rPr lang="en-US" b="1" dirty="0" err="1" smtClean="0"/>
              <a:t>i</a:t>
            </a:r>
            <a:r>
              <a:rPr lang="en-US" b="1" dirty="0" smtClean="0"/>
              <a:t>]</a:t>
            </a:r>
            <a:r>
              <a:rPr lang="en-US" dirty="0" smtClean="0"/>
              <a:t>: compiler converts it to </a:t>
            </a:r>
            <a:r>
              <a:rPr lang="en-US" b="1" dirty="0" smtClean="0"/>
              <a:t>*(</a:t>
            </a:r>
            <a:r>
              <a:rPr lang="en-US" b="1" dirty="0" err="1" smtClean="0"/>
              <a:t>num+i</a:t>
            </a:r>
            <a:r>
              <a:rPr lang="en-US" b="1" dirty="0" smtClean="0"/>
              <a:t>)</a:t>
            </a:r>
          </a:p>
          <a:p>
            <a:r>
              <a:rPr lang="en-US" dirty="0" smtClean="0"/>
              <a:t>The following notations are same</a:t>
            </a:r>
          </a:p>
          <a:p>
            <a:r>
              <a:rPr lang="en-US" b="1" dirty="0" smtClean="0"/>
              <a:t>num[</a:t>
            </a:r>
            <a:r>
              <a:rPr lang="en-US" b="1" dirty="0" err="1" smtClean="0"/>
              <a:t>i</a:t>
            </a:r>
            <a:r>
              <a:rPr lang="en-US" b="1" dirty="0" smtClean="0"/>
              <a:t>]</a:t>
            </a:r>
          </a:p>
          <a:p>
            <a:r>
              <a:rPr lang="en-US" b="1" dirty="0" smtClean="0"/>
              <a:t>*(</a:t>
            </a:r>
            <a:r>
              <a:rPr lang="en-US" b="1" dirty="0" err="1" smtClean="0"/>
              <a:t>num+i</a:t>
            </a:r>
            <a:r>
              <a:rPr lang="en-US" b="1" dirty="0" smtClean="0"/>
              <a:t>)</a:t>
            </a:r>
          </a:p>
          <a:p>
            <a:r>
              <a:rPr lang="en-US" b="1" dirty="0" smtClean="0"/>
              <a:t>*(</a:t>
            </a:r>
            <a:r>
              <a:rPr lang="en-US" b="1" dirty="0" err="1" smtClean="0"/>
              <a:t>i+num</a:t>
            </a:r>
            <a:r>
              <a:rPr lang="en-US" b="1" dirty="0" smtClean="0"/>
              <a:t>)</a:t>
            </a:r>
          </a:p>
          <a:p>
            <a:r>
              <a:rPr lang="en-US" b="1" dirty="0" err="1" smtClean="0"/>
              <a:t>i</a:t>
            </a:r>
            <a:r>
              <a:rPr lang="en-US" b="1" dirty="0" smtClean="0"/>
              <a:t>[num]</a:t>
            </a:r>
            <a:endParaRPr lang="en-US" b="1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with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num[]={1, 2, 3, 4, 5, 7, 7, 8};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*p, *q;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p=&amp;num[2];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q=&amp;num[5];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q-p);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Returns 3, not 6, not 4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629400" y="3048000"/>
          <a:ext cx="3008020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2358"/>
                <a:gridCol w="1127442"/>
                <a:gridCol w="7982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Location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Contents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Index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3140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3142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3144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3146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3148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3150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3152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3154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67400" y="3733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6" idx="3"/>
          </p:cNvCxnSpPr>
          <p:nvPr/>
        </p:nvCxnSpPr>
        <p:spPr>
          <a:xfrm>
            <a:off x="6157864" y="3918466"/>
            <a:ext cx="471536" cy="424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867400" y="48006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3"/>
          </p:cNvCxnSpPr>
          <p:nvPr/>
        </p:nvCxnSpPr>
        <p:spPr>
          <a:xfrm>
            <a:off x="6157864" y="4985266"/>
            <a:ext cx="471536" cy="424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with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num[]={1, 2, 3, 4, 5, 7, 7, 8};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*p, *q;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p=&amp;num[2];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q=&amp;num[5];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p-q);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Returns -3</a:t>
            </a: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and 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s[3][2]={{1, 2}, {3, 4}, {5, 6}};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("address of %d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1-d array: 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If integer size 4 byte</a:t>
            </a:r>
          </a:p>
          <a:p>
            <a:r>
              <a:rPr lang="en-US" dirty="0" smtClean="0"/>
              <a:t>So each row takes 8 bytes </a:t>
            </a:r>
          </a:p>
          <a:p>
            <a:r>
              <a:rPr lang="en-US" dirty="0" smtClean="0"/>
              <a:t>So </a:t>
            </a:r>
            <a:r>
              <a:rPr lang="en-US" b="1" dirty="0" smtClean="0"/>
              <a:t>s[1] </a:t>
            </a:r>
            <a:r>
              <a:rPr lang="en-US" dirty="0" smtClean="0"/>
              <a:t>is interpreted as </a:t>
            </a:r>
            <a:r>
              <a:rPr lang="en-US" b="1" dirty="0" smtClean="0"/>
              <a:t>*(s+1)</a:t>
            </a:r>
          </a:p>
          <a:p>
            <a:r>
              <a:rPr lang="en-US" dirty="0" smtClean="0"/>
              <a:t>Address output will be in hexadecimal if </a:t>
            </a:r>
            <a:r>
              <a:rPr lang="en-US" b="1" dirty="0" smtClean="0"/>
              <a:t>%p</a:t>
            </a:r>
            <a:r>
              <a:rPr lang="en-US" dirty="0" smtClean="0"/>
              <a:t> is used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00800" y="3581400"/>
            <a:ext cx="304865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 smtClean="0"/>
              <a:t>address of 0 </a:t>
            </a:r>
            <a:r>
              <a:rPr lang="en-US" dirty="0" err="1" smtClean="0"/>
              <a:t>th</a:t>
            </a:r>
            <a:r>
              <a:rPr lang="en-US" dirty="0" smtClean="0"/>
              <a:t> 1-d array: 1638192</a:t>
            </a:r>
          </a:p>
          <a:p>
            <a:r>
              <a:rPr lang="en-US" dirty="0" smtClean="0"/>
              <a:t>address of 1 </a:t>
            </a:r>
            <a:r>
              <a:rPr lang="en-US" dirty="0" err="1" smtClean="0"/>
              <a:t>th</a:t>
            </a:r>
            <a:r>
              <a:rPr lang="en-US" dirty="0" smtClean="0"/>
              <a:t> 1-d array: 1638200</a:t>
            </a:r>
          </a:p>
          <a:p>
            <a:r>
              <a:rPr lang="en-US" dirty="0" smtClean="0"/>
              <a:t>address of 2 </a:t>
            </a:r>
            <a:r>
              <a:rPr lang="en-US" dirty="0" err="1" smtClean="0"/>
              <a:t>th</a:t>
            </a:r>
            <a:r>
              <a:rPr lang="en-US" dirty="0" smtClean="0"/>
              <a:t> 1-d array: 1638208</a:t>
            </a:r>
          </a:p>
          <a:p>
            <a:r>
              <a:rPr lang="en-US" dirty="0" smtClean="0"/>
              <a:t>address of 3 </a:t>
            </a:r>
            <a:r>
              <a:rPr lang="en-US" dirty="0" err="1" smtClean="0"/>
              <a:t>th</a:t>
            </a:r>
            <a:r>
              <a:rPr lang="en-US" dirty="0" smtClean="0"/>
              <a:t> 1-d array: 1638216</a:t>
            </a:r>
          </a:p>
          <a:p>
            <a:r>
              <a:rPr lang="en-US" dirty="0" smtClean="0"/>
              <a:t>address of 4 </a:t>
            </a:r>
            <a:r>
              <a:rPr lang="en-US" dirty="0" err="1" smtClean="0"/>
              <a:t>th</a:t>
            </a:r>
            <a:r>
              <a:rPr lang="en-US" dirty="0" smtClean="0"/>
              <a:t> 1-d array: 1638224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and 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Refer to the element </a:t>
            </a:r>
            <a:r>
              <a:rPr lang="en-US" b="1" dirty="0" smtClean="0"/>
              <a:t>s[2][1]</a:t>
            </a:r>
            <a:r>
              <a:rPr lang="en-US" dirty="0" smtClean="0"/>
              <a:t> using pointer</a:t>
            </a:r>
          </a:p>
          <a:p>
            <a:pPr lvl="1"/>
            <a:r>
              <a:rPr lang="en-US" b="1" dirty="0" smtClean="0"/>
              <a:t>s[2] </a:t>
            </a:r>
            <a:r>
              <a:rPr lang="en-US" dirty="0" smtClean="0"/>
              <a:t>will give the address of first element of 3</a:t>
            </a:r>
            <a:r>
              <a:rPr lang="en-US" baseline="30000" dirty="0" smtClean="0"/>
              <a:t>rd</a:t>
            </a:r>
            <a:r>
              <a:rPr lang="en-US" dirty="0" smtClean="0"/>
              <a:t> row (1638208)</a:t>
            </a:r>
          </a:p>
          <a:p>
            <a:pPr lvl="1"/>
            <a:r>
              <a:rPr lang="en-US" dirty="0" smtClean="0"/>
              <a:t>(1638208+1) will give 1638212</a:t>
            </a:r>
          </a:p>
          <a:p>
            <a:pPr lvl="1"/>
            <a:r>
              <a:rPr lang="en-US" dirty="0" smtClean="0"/>
              <a:t>Or </a:t>
            </a:r>
            <a:r>
              <a:rPr lang="en-US" b="1" dirty="0" smtClean="0"/>
              <a:t>(s[2]+1) </a:t>
            </a:r>
            <a:r>
              <a:rPr lang="en-US" dirty="0" smtClean="0"/>
              <a:t>will give 1638212</a:t>
            </a:r>
          </a:p>
          <a:p>
            <a:endParaRPr lang="en-US" dirty="0" smtClean="0"/>
          </a:p>
          <a:p>
            <a:pPr lvl="1"/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05000" y="4907280"/>
          <a:ext cx="599440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067"/>
                <a:gridCol w="999067"/>
                <a:gridCol w="999067"/>
                <a:gridCol w="999067"/>
                <a:gridCol w="999067"/>
                <a:gridCol w="9990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1638192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1638196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1638200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1638204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1638208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1638212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and 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Value can be obtained</a:t>
            </a:r>
          </a:p>
          <a:p>
            <a:pPr lvl="1"/>
            <a:r>
              <a:rPr lang="en-US" b="1" dirty="0" smtClean="0"/>
              <a:t>*(s[2]+1)</a:t>
            </a:r>
          </a:p>
          <a:p>
            <a:pPr lvl="1"/>
            <a:r>
              <a:rPr lang="en-US" b="1" dirty="0" smtClean="0"/>
              <a:t>s[2] </a:t>
            </a:r>
            <a:r>
              <a:rPr lang="en-US" dirty="0" smtClean="0"/>
              <a:t>is same as </a:t>
            </a:r>
            <a:r>
              <a:rPr lang="en-US" b="1" dirty="0" smtClean="0"/>
              <a:t>*(s+2)</a:t>
            </a:r>
          </a:p>
          <a:p>
            <a:pPr lvl="1"/>
            <a:r>
              <a:rPr lang="en-US" dirty="0" smtClean="0"/>
              <a:t>So </a:t>
            </a:r>
            <a:r>
              <a:rPr lang="en-US" b="1" dirty="0" smtClean="0"/>
              <a:t>*(s[2]+1)</a:t>
            </a:r>
            <a:r>
              <a:rPr lang="en-US" dirty="0" smtClean="0"/>
              <a:t> is same as </a:t>
            </a:r>
            <a:r>
              <a:rPr lang="en-US" b="1" dirty="0" smtClean="0"/>
              <a:t>*(*(s+2)+1)</a:t>
            </a:r>
          </a:p>
          <a:p>
            <a:r>
              <a:rPr lang="en-US" dirty="0" smtClean="0"/>
              <a:t>So the following notations are same</a:t>
            </a:r>
          </a:p>
          <a:p>
            <a:pPr lvl="1"/>
            <a:r>
              <a:rPr lang="en-US" b="1" dirty="0" smtClean="0"/>
              <a:t>s[2][1]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/>
              <a:t>*(s[2]+1)</a:t>
            </a:r>
          </a:p>
          <a:p>
            <a:pPr lvl="1"/>
            <a:r>
              <a:rPr lang="en-US" b="1" dirty="0" smtClean="0"/>
              <a:t>*(*(s+2)+1)</a:t>
            </a:r>
          </a:p>
          <a:p>
            <a:pPr lvl="1"/>
            <a:endParaRPr lang="en-US" dirty="0" smtClean="0"/>
          </a:p>
          <a:p>
            <a:pPr lvl="1"/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05000" y="4907280"/>
          <a:ext cx="599440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067"/>
                <a:gridCol w="999067"/>
                <a:gridCol w="999067"/>
                <a:gridCol w="999067"/>
                <a:gridCol w="999067"/>
                <a:gridCol w="9990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1638192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1638196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1638200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1638204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1638208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1638212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and 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Accessing a multidimensional array using a pointer:</a:t>
            </a:r>
          </a:p>
          <a:p>
            <a:r>
              <a:rPr lang="en-US" dirty="0" smtClean="0"/>
              <a:t>float </a:t>
            </a:r>
            <a:r>
              <a:rPr lang="en-US" dirty="0" err="1" smtClean="0"/>
              <a:t>gpa</a:t>
            </a:r>
            <a:r>
              <a:rPr lang="en-US" dirty="0" smtClean="0"/>
              <a:t>[10][5];</a:t>
            </a:r>
          </a:p>
          <a:p>
            <a:r>
              <a:rPr lang="en-US" dirty="0" smtClean="0"/>
              <a:t>To access </a:t>
            </a:r>
            <a:r>
              <a:rPr lang="en-US" b="1" dirty="0" err="1" smtClean="0"/>
              <a:t>gpa</a:t>
            </a:r>
            <a:r>
              <a:rPr lang="en-US" b="1" dirty="0" smtClean="0"/>
              <a:t>[3][1] </a:t>
            </a:r>
            <a:r>
              <a:rPr lang="en-US" dirty="0" smtClean="0"/>
              <a:t>using a pointer</a:t>
            </a:r>
          </a:p>
          <a:p>
            <a:pPr>
              <a:buNone/>
            </a:pPr>
            <a:r>
              <a:rPr lang="en-US" dirty="0" smtClean="0"/>
              <a:t>float *</a:t>
            </a:r>
            <a:r>
              <a:rPr lang="en-US" dirty="0" err="1" smtClean="0"/>
              <a:t>fp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err="1" smtClean="0"/>
              <a:t>fp</a:t>
            </a:r>
            <a:r>
              <a:rPr lang="en-US" dirty="0" smtClean="0"/>
              <a:t>=(float*)</a:t>
            </a:r>
            <a:r>
              <a:rPr lang="en-US" dirty="0" err="1" smtClean="0"/>
              <a:t>gpa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float </a:t>
            </a:r>
            <a:r>
              <a:rPr lang="en-US" dirty="0" err="1" smtClean="0"/>
              <a:t>my_gpa</a:t>
            </a:r>
            <a:r>
              <a:rPr lang="en-US" dirty="0" smtClean="0"/>
              <a:t>=*(p+(3*5)+1);</a:t>
            </a:r>
          </a:p>
          <a:p>
            <a:r>
              <a:rPr lang="en-US" dirty="0" smtClean="0"/>
              <a:t>The type of pointer generated by </a:t>
            </a:r>
            <a:r>
              <a:rPr lang="en-US" b="1" dirty="0" err="1" smtClean="0"/>
              <a:t>gpa</a:t>
            </a:r>
            <a:r>
              <a:rPr lang="en-US" b="1" dirty="0" smtClean="0"/>
              <a:t> </a:t>
            </a:r>
            <a:r>
              <a:rPr lang="en-US" dirty="0" smtClean="0"/>
              <a:t>is to a two dimensional array of floats</a:t>
            </a:r>
          </a:p>
          <a:p>
            <a:r>
              <a:rPr lang="en-US" dirty="0" smtClean="0"/>
              <a:t>So cast is needed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of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4038600" cy="4572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Pointer variable contains address</a:t>
            </a:r>
          </a:p>
          <a:p>
            <a:r>
              <a:rPr lang="en-US" dirty="0" smtClean="0"/>
              <a:t>Array of pointers is a collection of addresses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267200" y="1447800"/>
            <a:ext cx="5433060" cy="50292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*pa[3];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a=97, b=21, c=54;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pa[0]=&amp;a;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pa[1]=&amp;b;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pa[2]=&amp;c;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&lt;3;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*(pa[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of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a[]={1, 2, 3 ,4, 5};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*pa[]={a, a+1, a+2};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("%p %p %d\n", pa, *pa, *(*pa));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42037" y="3200400"/>
            <a:ext cx="1859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Multiple indirection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rot="5400000">
            <a:off x="7972394" y="3644175"/>
            <a:ext cx="773668" cy="6247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Declaration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en-US" dirty="0" smtClean="0"/>
              <a:t> *p;</a:t>
            </a:r>
          </a:p>
          <a:p>
            <a:pPr lvl="1"/>
            <a:r>
              <a:rPr lang="en-US" dirty="0" smtClean="0"/>
              <a:t>A pointer to an integer value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*p,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 is an integer variable</a:t>
            </a:r>
          </a:p>
          <a:p>
            <a:pPr lvl="1"/>
            <a:r>
              <a:rPr lang="en-US" dirty="0" smtClean="0"/>
              <a:t>The indirection operator (*) does not distribute to all variable names in the declaration</a:t>
            </a:r>
          </a:p>
          <a:p>
            <a:pPr lvl="1"/>
            <a:r>
              <a:rPr lang="en-US" dirty="0" smtClean="0"/>
              <a:t>Each pointer must be declared with the * prefixed to the name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 and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[]="CSE 109";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*p;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p[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("%c", p[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while(*p)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("%c", *p++);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00600" y="4876800"/>
            <a:ext cx="38908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the order of while loop and the for loop is </a:t>
            </a:r>
          </a:p>
          <a:p>
            <a:r>
              <a:rPr lang="en-US" dirty="0" smtClean="0"/>
              <a:t>exchanged the code will not work</a:t>
            </a:r>
          </a:p>
          <a:p>
            <a:r>
              <a:rPr lang="en-US" dirty="0" smtClean="0"/>
              <a:t>Find out why?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1752600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 smtClean="0"/>
              <a:t>CSE109CSE109</a:t>
            </a:r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 and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*p;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p="CSE 109";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puts(p);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Stores "CSE 109" in memory, then assigns it’s address to p</a:t>
            </a:r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Functions and pointers here from slide 4</a:t>
            </a:r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Functions: </a:t>
            </a:r>
            <a:r>
              <a:rPr lang="en-US" dirty="0" err="1" smtClean="0"/>
              <a:t>strlen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(char *s)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*p=s;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while(*p)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p++;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p-s;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 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109"));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of Pointers to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char *names[]={</a:t>
            </a:r>
          </a:p>
          <a:p>
            <a:pPr>
              <a:buNone/>
            </a:pPr>
            <a:r>
              <a:rPr lang="en-US" dirty="0" smtClean="0"/>
              <a:t>				"</a:t>
            </a:r>
            <a:r>
              <a:rPr lang="en-US" dirty="0" err="1" smtClean="0"/>
              <a:t>Ayon</a:t>
            </a:r>
            <a:r>
              <a:rPr lang="en-US" dirty="0" smtClean="0"/>
              <a:t>",</a:t>
            </a:r>
          </a:p>
          <a:p>
            <a:pPr>
              <a:buNone/>
            </a:pPr>
            <a:r>
              <a:rPr lang="en-US" dirty="0" smtClean="0"/>
              <a:t>				"</a:t>
            </a:r>
            <a:r>
              <a:rPr lang="en-US" dirty="0" err="1" smtClean="0"/>
              <a:t>Santu</a:t>
            </a:r>
            <a:r>
              <a:rPr lang="en-US" dirty="0" smtClean="0"/>
              <a:t>",</a:t>
            </a:r>
          </a:p>
          <a:p>
            <a:pPr>
              <a:buNone/>
            </a:pPr>
            <a:r>
              <a:rPr lang="en-US" dirty="0" smtClean="0"/>
              <a:t>				"</a:t>
            </a:r>
            <a:r>
              <a:rPr lang="en-US" dirty="0" err="1" smtClean="0"/>
              <a:t>Shampa</a:t>
            </a:r>
            <a:r>
              <a:rPr lang="en-US" dirty="0" smtClean="0"/>
              <a:t>",</a:t>
            </a:r>
          </a:p>
          <a:p>
            <a:pPr>
              <a:buNone/>
            </a:pPr>
            <a:r>
              <a:rPr lang="en-US" dirty="0" smtClean="0"/>
              <a:t>				"</a:t>
            </a:r>
            <a:r>
              <a:rPr lang="en-US" dirty="0" err="1" smtClean="0"/>
              <a:t>Sohan</a:t>
            </a:r>
            <a:r>
              <a:rPr lang="en-US" dirty="0" smtClean="0"/>
              <a:t>",</a:t>
            </a:r>
          </a:p>
          <a:p>
            <a:pPr>
              <a:buNone/>
            </a:pPr>
            <a:r>
              <a:rPr lang="en-US" dirty="0" smtClean="0"/>
              <a:t>				"Sunny"</a:t>
            </a:r>
          </a:p>
          <a:p>
            <a:pPr>
              <a:buNone/>
            </a:pPr>
            <a:r>
              <a:rPr lang="en-US" dirty="0" smtClean="0"/>
              <a:t>				}</a:t>
            </a:r>
          </a:p>
          <a:p>
            <a:r>
              <a:rPr lang="en-US" b="1" dirty="0" smtClean="0"/>
              <a:t>names[]</a:t>
            </a:r>
            <a:r>
              <a:rPr lang="en-US" dirty="0" smtClean="0"/>
              <a:t> is an array of pointers</a:t>
            </a:r>
          </a:p>
          <a:p>
            <a:r>
              <a:rPr lang="en-US" dirty="0" smtClean="0"/>
              <a:t>Contains the base address of respective names </a:t>
            </a: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of Pointers to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Note the change in the memory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1600200" y="1620520"/>
          <a:ext cx="8382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Ayon</a:t>
                      </a:r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3276600" y="1600200"/>
          <a:ext cx="1143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Santu</a:t>
                      </a:r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1360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5867400" y="1524000"/>
          <a:ext cx="1143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Shampa</a:t>
                      </a:r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2102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4800600" y="2514600"/>
          <a:ext cx="10668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6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Sohan</a:t>
                      </a:r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5954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2362200" y="2590800"/>
          <a:ext cx="1143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Sunny\0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4706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447800" y="4191000"/>
          <a:ext cx="6604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0800"/>
                <a:gridCol w="1320800"/>
                <a:gridCol w="1320800"/>
                <a:gridCol w="1320800"/>
                <a:gridCol w="1320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1108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1360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2102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4706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5954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8122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8124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8126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8128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8130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of Pointers to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names[][10]={"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Ayon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Santu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Shampa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Sohan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"Sunny"};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("%s %s\n", names[2], names[4]);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&lt;10;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t=names[2][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names[2][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]=names[4][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names[4][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]=t;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("%s %s\n", names[2], names[4]);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of Pointers to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*names[]={"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Ayon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Santu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Shampa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Sohan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"Sunny"};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*temp;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temp=names[2];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names[2]=names[3];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names[3]=temp;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("%s %s\n", names[2], names[4]);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of Pointers to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447800"/>
            <a:ext cx="9906000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*names[]={"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Ayon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Santu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Shampa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Sohan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"Sunny", ""};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*names[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("%s\n", names[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of Pointers to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Limitations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*names[6];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&lt;6;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("%s", names[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The program will crash </a:t>
            </a:r>
          </a:p>
          <a:p>
            <a:r>
              <a:rPr lang="en-US" dirty="0" smtClean="0"/>
              <a:t>As no valid address is contained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Declaration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float *</a:t>
            </a:r>
            <a:r>
              <a:rPr lang="en-US" dirty="0" err="1" smtClean="0"/>
              <a:t>fp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Dose not mean </a:t>
            </a:r>
            <a:r>
              <a:rPr lang="en-US" b="1" dirty="0" err="1" smtClean="0"/>
              <a:t>fp</a:t>
            </a:r>
            <a:r>
              <a:rPr lang="en-US" dirty="0" smtClean="0"/>
              <a:t> will contain floating point value</a:t>
            </a:r>
          </a:p>
          <a:p>
            <a:pPr lvl="1"/>
            <a:r>
              <a:rPr lang="en-US" b="1" dirty="0" err="1" smtClean="0"/>
              <a:t>fp</a:t>
            </a:r>
            <a:r>
              <a:rPr lang="en-US" b="1" dirty="0" smtClean="0"/>
              <a:t> </a:t>
            </a:r>
            <a:r>
              <a:rPr lang="en-US" dirty="0" smtClean="0"/>
              <a:t>will contain address of a floating point value </a:t>
            </a:r>
            <a:endParaRPr lang="en-US" b="1" dirty="0" smtClean="0"/>
          </a:p>
          <a:p>
            <a:r>
              <a:rPr lang="en-US" dirty="0" err="1" smtClean="0"/>
              <a:t>int</a:t>
            </a:r>
            <a:r>
              <a:rPr lang="en-US" dirty="0" smtClean="0"/>
              <a:t> *</a:t>
            </a:r>
            <a:r>
              <a:rPr lang="en-US" dirty="0" err="1" smtClean="0"/>
              <a:t>ip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Intended as a mnemonic</a:t>
            </a:r>
          </a:p>
          <a:p>
            <a:pPr lvl="1"/>
            <a:r>
              <a:rPr lang="en-US" dirty="0" smtClean="0"/>
              <a:t>Expression </a:t>
            </a:r>
            <a:r>
              <a:rPr lang="en-US" b="1" dirty="0" smtClean="0"/>
              <a:t>*</a:t>
            </a:r>
            <a:r>
              <a:rPr lang="en-US" b="1" dirty="0" err="1" smtClean="0"/>
              <a:t>ip</a:t>
            </a:r>
            <a:r>
              <a:rPr lang="en-US" dirty="0" smtClean="0"/>
              <a:t> (value at </a:t>
            </a:r>
            <a:r>
              <a:rPr lang="en-US" dirty="0" err="1" smtClean="0"/>
              <a:t>ip</a:t>
            </a:r>
            <a:r>
              <a:rPr lang="en-US" dirty="0" smtClean="0"/>
              <a:t>) is an </a:t>
            </a:r>
            <a:r>
              <a:rPr lang="en-US" dirty="0" err="1" smtClean="0"/>
              <a:t>int</a:t>
            </a:r>
            <a:endParaRPr lang="en-US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 and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version is faster but sometimes difficult to understand</a:t>
            </a:r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Indirection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**mp, *p,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mp=&amp;p;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**mp='A';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("%c\n",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743201" y="5105400"/>
          <a:ext cx="617220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1743"/>
                <a:gridCol w="881743"/>
                <a:gridCol w="881743"/>
                <a:gridCol w="881743"/>
                <a:gridCol w="881743"/>
                <a:gridCol w="881743"/>
                <a:gridCol w="8817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mp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ch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7092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7541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'A'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5166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7092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7541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Function here</a:t>
            </a:r>
            <a:endParaRPr 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void *</a:t>
            </a:r>
            <a:r>
              <a:rPr lang="en-US" dirty="0" err="1" smtClean="0"/>
              <a:t>malloc</a:t>
            </a:r>
            <a:r>
              <a:rPr lang="en-US" dirty="0" smtClean="0"/>
              <a:t>(</a:t>
            </a:r>
            <a:r>
              <a:rPr lang="en-US" dirty="0" err="1" smtClean="0"/>
              <a:t>size_t</a:t>
            </a:r>
            <a:r>
              <a:rPr lang="en-US" dirty="0" smtClean="0"/>
              <a:t> </a:t>
            </a:r>
            <a:r>
              <a:rPr lang="en-US" dirty="0" err="1" smtClean="0"/>
              <a:t>numbytes</a:t>
            </a:r>
            <a:r>
              <a:rPr lang="en-US" dirty="0" smtClean="0"/>
              <a:t>);</a:t>
            </a:r>
          </a:p>
          <a:p>
            <a:r>
              <a:rPr lang="en-US" dirty="0" smtClean="0"/>
              <a:t>Needs </a:t>
            </a:r>
            <a:r>
              <a:rPr lang="en-US" b="1" dirty="0" err="1" smtClean="0"/>
              <a:t>stdlib.h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void free (void *</a:t>
            </a:r>
            <a:r>
              <a:rPr lang="en-US" dirty="0" err="1" smtClean="0"/>
              <a:t>ptr</a:t>
            </a:r>
            <a:r>
              <a:rPr lang="en-US" dirty="0" smtClean="0"/>
              <a:t>);</a:t>
            </a:r>
          </a:p>
          <a:p>
            <a:r>
              <a:rPr lang="en-US" dirty="0" smtClean="0"/>
              <a:t>Frees allocated memory starting from address contained in the pointer </a:t>
            </a:r>
            <a:r>
              <a:rPr lang="en-US" b="1" dirty="0" err="1" smtClean="0"/>
              <a:t>ptr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45277490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#define SIZE 5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char *p;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p=(char*)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(SIZE);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if(p)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gets(p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puts(p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free(p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326792401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#define SIZE 5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char *p;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p=(char*)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(80);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if(p)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gets(p);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puts(p);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free(p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68178318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953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char *p;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("%d",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&amp;n);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p=(char*)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(n);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if(p)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gets(p);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puts(p);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free(p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64868615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181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*p, i, n;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("%d",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&amp;n);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*)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(n*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if(p)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for(i=0; i&lt;n; i++)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("%d",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&amp;p[i]);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p [%d]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is %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d\n",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i, p[i]);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free(p);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489557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*p, 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q=197;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*p);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1800" y="3581400"/>
            <a:ext cx="3124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Assigns </a:t>
            </a:r>
            <a:r>
              <a:rPr lang="en-US" sz="2200" b="1" dirty="0" smtClean="0"/>
              <a:t>p</a:t>
            </a:r>
            <a:r>
              <a:rPr lang="en-US" sz="2200" dirty="0" smtClean="0"/>
              <a:t> the address of </a:t>
            </a:r>
            <a:r>
              <a:rPr lang="en-US" sz="2200" b="1" dirty="0" smtClean="0"/>
              <a:t>q</a:t>
            </a:r>
            <a:endParaRPr lang="en-US" sz="2200" b="1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rot="10800000" flipV="1">
            <a:off x="2286000" y="3796844"/>
            <a:ext cx="685800" cy="470356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10000" y="5334000"/>
            <a:ext cx="3124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Print the value at address </a:t>
            </a:r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11" name="Straight Arrow Connector 10"/>
          <p:cNvCxnSpPr>
            <a:stCxn id="10" idx="0"/>
          </p:cNvCxnSpPr>
          <p:nvPr/>
        </p:nvCxnSpPr>
        <p:spPr>
          <a:xfrm rot="16200000" flipV="1">
            <a:off x="4667250" y="4629150"/>
            <a:ext cx="457200" cy="95250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*p, 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q=197;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*p);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1800" y="3581400"/>
            <a:ext cx="3124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Assigns </a:t>
            </a:r>
            <a:r>
              <a:rPr lang="en-US" sz="2200" b="1" dirty="0" smtClean="0"/>
              <a:t>p</a:t>
            </a:r>
            <a:r>
              <a:rPr lang="en-US" sz="2200" dirty="0" smtClean="0"/>
              <a:t> the address of </a:t>
            </a:r>
            <a:r>
              <a:rPr lang="en-US" sz="2200" b="1" dirty="0" smtClean="0"/>
              <a:t>q</a:t>
            </a:r>
            <a:endParaRPr lang="en-US" sz="2200" b="1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rot="10800000" flipV="1">
            <a:off x="2286000" y="3796844"/>
            <a:ext cx="685800" cy="470356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10000" y="5334000"/>
            <a:ext cx="350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Variable’s value is referenced through a pointer</a:t>
            </a:r>
            <a:endParaRPr lang="en-US" sz="2200" b="1" dirty="0"/>
          </a:p>
        </p:txBody>
      </p:sp>
      <p:cxnSp>
        <p:nvCxnSpPr>
          <p:cNvPr id="11" name="Straight Arrow Connector 10"/>
          <p:cNvCxnSpPr>
            <a:stCxn id="10" idx="0"/>
          </p:cNvCxnSpPr>
          <p:nvPr/>
        </p:nvCxnSpPr>
        <p:spPr>
          <a:xfrm rot="16200000" flipV="1">
            <a:off x="4800601" y="4572001"/>
            <a:ext cx="380998" cy="114300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6611</TotalTime>
  <Words>2619</Words>
  <Application>Microsoft Office PowerPoint</Application>
  <PresentationFormat>A4 Paper (210x297 mm)</PresentationFormat>
  <Paragraphs>949</Paragraphs>
  <Slides>77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78" baseType="lpstr">
      <vt:lpstr>Equity</vt:lpstr>
      <vt:lpstr>Pointers</vt:lpstr>
      <vt:lpstr>Pointer</vt:lpstr>
      <vt:lpstr>Pointer Operators</vt:lpstr>
      <vt:lpstr>Pointer Operators</vt:lpstr>
      <vt:lpstr>Pointer Operators</vt:lpstr>
      <vt:lpstr>Pointer Declaration</vt:lpstr>
      <vt:lpstr>Pointer Declaration 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 with Arrays</vt:lpstr>
      <vt:lpstr>Pointer Expression (Arithmetic Expression)</vt:lpstr>
      <vt:lpstr>Pointer Expression (Arithmetic Expression)</vt:lpstr>
      <vt:lpstr>Pointer Expression (Arithmetic Expression)</vt:lpstr>
      <vt:lpstr>Pointer Expression (Arithmetic Expression)</vt:lpstr>
      <vt:lpstr>Pointer Expression (Arithmetic Expression)</vt:lpstr>
      <vt:lpstr>Pointer Expression (Arithmetic Expression)</vt:lpstr>
      <vt:lpstr>Pointer Expression (Arithmetic Expression)</vt:lpstr>
      <vt:lpstr>Pointer Expression (Arithmetic Expression)</vt:lpstr>
      <vt:lpstr>Pointer Expression (Arithmetic Expression)</vt:lpstr>
      <vt:lpstr>Pointer Expression (Arithmetic Expression)</vt:lpstr>
      <vt:lpstr>Pointer Expression (Comparison Expression)</vt:lpstr>
      <vt:lpstr>Pointer Expression (Assignment Expression)</vt:lpstr>
      <vt:lpstr>Pointer with Arrays</vt:lpstr>
      <vt:lpstr>Pointer with Arrays</vt:lpstr>
      <vt:lpstr>Pointer with Arrays</vt:lpstr>
      <vt:lpstr>Pointer with Arrays</vt:lpstr>
      <vt:lpstr>Pointer with Arrays</vt:lpstr>
      <vt:lpstr>Pointer with Arrays</vt:lpstr>
      <vt:lpstr>Pointer with Arrays</vt:lpstr>
      <vt:lpstr>Pointer with Arrays</vt:lpstr>
      <vt:lpstr>Pointer and Multidimensional Array</vt:lpstr>
      <vt:lpstr>Pointer and Multidimensional Array</vt:lpstr>
      <vt:lpstr>Pointer and Multidimensional Array</vt:lpstr>
      <vt:lpstr>Pointer and Multidimensional Array</vt:lpstr>
      <vt:lpstr>Array of Pointers</vt:lpstr>
      <vt:lpstr>Array of Pointers</vt:lpstr>
      <vt:lpstr>Pointers and String</vt:lpstr>
      <vt:lpstr>Pointers and String</vt:lpstr>
      <vt:lpstr>Slide 62</vt:lpstr>
      <vt:lpstr>String Functions: strlen</vt:lpstr>
      <vt:lpstr>Arrays of Pointers to Strings</vt:lpstr>
      <vt:lpstr>Arrays of Pointers to Strings</vt:lpstr>
      <vt:lpstr>Arrays of Pointers to Strings</vt:lpstr>
      <vt:lpstr>Arrays of Pointers to Strings</vt:lpstr>
      <vt:lpstr>Arrays of Pointers to Strings</vt:lpstr>
      <vt:lpstr>Arrays of Pointers to Strings</vt:lpstr>
      <vt:lpstr>Pointers and Arrays</vt:lpstr>
      <vt:lpstr>Multiple Indirection</vt:lpstr>
      <vt:lpstr>Slide 72</vt:lpstr>
      <vt:lpstr>Dynamic Allocation</vt:lpstr>
      <vt:lpstr>Dynamic Allocation</vt:lpstr>
      <vt:lpstr>Dynamic Allocation</vt:lpstr>
      <vt:lpstr>Dynamic Allocation</vt:lpstr>
      <vt:lpstr>Dynamic Allocation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User</cp:lastModifiedBy>
  <cp:revision>830</cp:revision>
  <dcterms:created xsi:type="dcterms:W3CDTF">2006-08-16T00:00:00Z</dcterms:created>
  <dcterms:modified xsi:type="dcterms:W3CDTF">2016-05-16T03:43:31Z</dcterms:modified>
</cp:coreProperties>
</file>