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2" r:id="rId3"/>
    <p:sldId id="293" r:id="rId4"/>
    <p:sldId id="294" r:id="rId5"/>
    <p:sldId id="300" r:id="rId6"/>
    <p:sldId id="296" r:id="rId7"/>
    <p:sldId id="299" r:id="rId8"/>
    <p:sldId id="301" r:id="rId9"/>
    <p:sldId id="295" r:id="rId10"/>
    <p:sldId id="302" r:id="rId11"/>
    <p:sldId id="297" r:id="rId12"/>
    <p:sldId id="303" r:id="rId13"/>
    <p:sldId id="304" r:id="rId14"/>
    <p:sldId id="306" r:id="rId15"/>
    <p:sldId id="307" r:id="rId16"/>
    <p:sldId id="310" r:id="rId17"/>
    <p:sldId id="311" r:id="rId18"/>
    <p:sldId id="305" r:id="rId19"/>
    <p:sldId id="312" r:id="rId20"/>
    <p:sldId id="313" r:id="rId21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</a:t>
            </a:r>
            <a:r>
              <a:rPr lang="en-US" dirty="0" smtClean="0"/>
              <a:t>10.1-10.3, 10.5, 11.</a:t>
            </a:r>
            <a:r>
              <a:rPr lang="en-US" dirty="0" smtClean="0"/>
              <a:t>4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Structure &amp; Union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r1.p1.y=5;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("%d, %d\n", r1.p1.x, r1.p1.y);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Returning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to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*pp;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=&amp;p3;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-&gt;x=4;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-&gt;y=8;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("%d, %d\n", p3.x, p3.y);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typedef</a:t>
            </a:r>
            <a:r>
              <a:rPr lang="en-US" dirty="0" smtClean="0"/>
              <a:t> (user defined data types)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type new-type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/>
              <a:t>: an existing data type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age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dirty="0" smtClean="0"/>
              <a:t> is a user defined data type, equivalent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double height[100];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height male, female;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typedef</a:t>
            </a:r>
            <a:r>
              <a:rPr lang="en-US" dirty="0" smtClean="0"/>
              <a:t> with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 new-type;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month;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date;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Single piece of memory shared with multiple variables</a:t>
            </a:r>
          </a:p>
          <a:p>
            <a:r>
              <a:rPr lang="en-US" dirty="0" smtClean="0"/>
              <a:t>When values need not be assigned to all of the members at any one time</a:t>
            </a:r>
          </a:p>
          <a:p>
            <a:r>
              <a:rPr lang="en-US" dirty="0" smtClean="0"/>
              <a:t>Individual data types may differ from one another</a:t>
            </a:r>
          </a:p>
          <a:p>
            <a:r>
              <a:rPr lang="en-US" dirty="0" smtClean="0"/>
              <a:t>Members within a union share the same storage area</a:t>
            </a:r>
          </a:p>
          <a:p>
            <a:pPr lvl="1"/>
            <a:r>
              <a:rPr lang="en-US" dirty="0" smtClean="0"/>
              <a:t>The user must keep track of what type of information is stored at any given time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union tag{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member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member 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member 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union </a:t>
            </a:r>
            <a:r>
              <a:rPr lang="en-US" dirty="0" err="1" smtClean="0"/>
              <a:t>u_type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char c[2];</a:t>
            </a:r>
          </a:p>
          <a:p>
            <a:pPr>
              <a:buNone/>
            </a:pPr>
            <a:r>
              <a:rPr lang="en-US" dirty="0" smtClean="0"/>
              <a:t>    double d;</a:t>
            </a:r>
          </a:p>
          <a:p>
            <a:pPr>
              <a:buNone/>
            </a:pPr>
            <a:r>
              <a:rPr lang="en-US" dirty="0" smtClean="0"/>
              <a:t>}sample;</a:t>
            </a:r>
          </a:p>
          <a:p>
            <a:endParaRPr lang="en-US" dirty="0" smtClean="0"/>
          </a:p>
          <a:p>
            <a:r>
              <a:rPr lang="en-US" dirty="0" smtClean="0"/>
              <a:t>Assuming 8 bytes double, 2 bytes </a:t>
            </a:r>
            <a:r>
              <a:rPr lang="en-US" dirty="0" err="1" smtClean="0"/>
              <a:t>int</a:t>
            </a:r>
            <a:r>
              <a:rPr lang="en-US" dirty="0" smtClean="0"/>
              <a:t>, and one byte char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4724400"/>
          <a:ext cx="6604002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0667"/>
                <a:gridCol w="1100667"/>
                <a:gridCol w="1100667"/>
                <a:gridCol w="1100667"/>
                <a:gridCol w="1100667"/>
                <a:gridCol w="1100667"/>
              </a:tblGrid>
              <a:tr h="45720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2400">
                <a:tc gridSpan="6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c[0]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c[1]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1524000" y="4953000"/>
            <a:ext cx="2895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53000" y="4953000"/>
            <a:ext cx="2895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encode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 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=encode(10);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("10 is encoded to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encode(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crypt_type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char c[2];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}crypt;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crypt.num=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crypt.c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crypt.c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crypt.c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crypt.c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[1]=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crypt.num;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Practice Problems: From </a:t>
            </a:r>
            <a:r>
              <a:rPr lang="en-US" dirty="0" err="1" smtClean="0"/>
              <a:t>Schaum’s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Bit-fields (excluded from syllabus)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variation on a structure member</a:t>
            </a:r>
          </a:p>
          <a:p>
            <a:r>
              <a:rPr lang="en-US" dirty="0" smtClean="0"/>
              <a:t>Useful when data size is concern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name: size</a:t>
            </a:r>
          </a:p>
          <a:p>
            <a:pPr lvl="1"/>
            <a:r>
              <a:rPr lang="en-US" dirty="0" smtClean="0"/>
              <a:t>Number of bits: specified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size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dirty="0" smtClean="0"/>
              <a:t>is either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</a:t>
            </a:r>
          </a:p>
          <a:p>
            <a:r>
              <a:rPr lang="en-US" dirty="0" smtClean="0"/>
              <a:t>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signed </a:t>
            </a:r>
            <a:r>
              <a:rPr lang="en-US" dirty="0" smtClean="0"/>
              <a:t>higher order bit is treated as sign bit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Aggregate data type</a:t>
            </a:r>
          </a:p>
          <a:p>
            <a:r>
              <a:rPr lang="en-US" dirty="0" smtClean="0"/>
              <a:t>Composed of two or more related variables</a:t>
            </a:r>
          </a:p>
          <a:p>
            <a:pPr lvl="1"/>
            <a:r>
              <a:rPr lang="en-US" dirty="0" smtClean="0"/>
              <a:t>Called member</a:t>
            </a:r>
          </a:p>
          <a:p>
            <a:pPr lvl="1"/>
            <a:r>
              <a:rPr lang="en-US" dirty="0" smtClean="0"/>
              <a:t>Each member can be of different types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Bit-fields (excluded from syllabus)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b_type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unsigned dept: 3;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7 dept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instock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1; //0 if not in stock, 1 otherwise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}inv[10];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If(!inv[4].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instock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(“Out of stock”);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(General 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tag-name {</a:t>
            </a:r>
          </a:p>
          <a:p>
            <a:pPr lvl="1">
              <a:buNone/>
            </a:pPr>
            <a:r>
              <a:rPr lang="en-US" dirty="0" smtClean="0"/>
              <a:t>	type member1;</a:t>
            </a:r>
          </a:p>
          <a:p>
            <a:pPr lvl="1">
              <a:buNone/>
            </a:pPr>
            <a:r>
              <a:rPr lang="en-US" dirty="0" smtClean="0"/>
              <a:t>	type member2;</a:t>
            </a:r>
          </a:p>
          <a:p>
            <a:pPr lvl="1">
              <a:buNone/>
            </a:pPr>
            <a:r>
              <a:rPr lang="en-US" dirty="0" smtClean="0"/>
              <a:t>	type member3;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type </a:t>
            </a:r>
            <a:r>
              <a:rPr lang="en-US" dirty="0" err="1" smtClean="0"/>
              <a:t>memberN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	} variable-list;</a:t>
            </a:r>
          </a:p>
          <a:p>
            <a:pPr lvl="1"/>
            <a:r>
              <a:rPr lang="en-US" dirty="0" smtClean="0"/>
              <a:t>The keyword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/>
              <a:t>means that a structure </a:t>
            </a:r>
            <a:r>
              <a:rPr lang="en-US" i="1" dirty="0" smtClean="0"/>
              <a:t>type</a:t>
            </a:r>
            <a:r>
              <a:rPr lang="en-US" dirty="0" smtClean="0"/>
              <a:t> is defined</a:t>
            </a:r>
          </a:p>
          <a:p>
            <a:pPr lvl="1"/>
            <a:r>
              <a:rPr lang="en-US" i="1" dirty="0" smtClean="0"/>
              <a:t>tag-name</a:t>
            </a:r>
            <a:r>
              <a:rPr lang="en-US" dirty="0" smtClean="0"/>
              <a:t> is the name of the </a:t>
            </a:r>
            <a:r>
              <a:rPr lang="en-US" i="1" dirty="0" smtClean="0"/>
              <a:t>type</a:t>
            </a:r>
            <a:endParaRPr lang="en-US" i="1" dirty="0"/>
          </a:p>
          <a:p>
            <a:pPr lvl="1"/>
            <a:r>
              <a:rPr lang="en-US" dirty="0" smtClean="0"/>
              <a:t>Either </a:t>
            </a:r>
            <a:r>
              <a:rPr lang="en-US" i="1" dirty="0" smtClean="0"/>
              <a:t>tag-name </a:t>
            </a:r>
            <a:r>
              <a:rPr lang="en-US" dirty="0" smtClean="0"/>
              <a:t>or </a:t>
            </a:r>
            <a:r>
              <a:rPr lang="en-US" i="1" dirty="0" smtClean="0"/>
              <a:t>variable-list </a:t>
            </a:r>
            <a:r>
              <a:rPr lang="en-US" dirty="0" smtClean="0"/>
              <a:t>is optional </a:t>
            </a: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point p1, p2;</a:t>
            </a:r>
          </a:p>
          <a:p>
            <a:r>
              <a:rPr lang="en-US" dirty="0" smtClean="0"/>
              <a:t>Keyword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/>
              <a:t>before variable declaration is necessary</a:t>
            </a:r>
          </a:p>
          <a:p>
            <a:r>
              <a:rPr lang="en-US" dirty="0" smtClean="0"/>
              <a:t>Each instance of a structure contains its own copy of the members</a:t>
            </a:r>
          </a:p>
          <a:p>
            <a:r>
              <a:rPr lang="en-US" dirty="0" smtClean="0"/>
              <a:t>Structure declaration without any variable name does not reserve any storage</a:t>
            </a:r>
          </a:p>
          <a:p>
            <a:r>
              <a:rPr lang="en-US" dirty="0" smtClean="0"/>
              <a:t>Describes template or shape of a structure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p1.y=5;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p3={5, 2};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p2={10, 5};//error, not possible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when type of the both objects are same</a:t>
            </a:r>
          </a:p>
          <a:p>
            <a:pPr>
              <a:buNone/>
            </a:pPr>
            <a:r>
              <a:rPr lang="en-US" dirty="0" smtClean="0"/>
              <a:t>p2=p3;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("%d, %d\n", p3.x, p3.y);</a:t>
            </a:r>
          </a:p>
          <a:p>
            <a:pPr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("%d %d\n", &amp;p3.x, &amp;p3.y);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[10] 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p[10];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for(x=0; x&lt;10; x++)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&amp;p[x].x, &amp;p[x].y);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2057400"/>
            <a:ext cx="291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Member x and </a:t>
            </a:r>
            <a:r>
              <a:rPr lang="en-US" dirty="0" err="1" smtClean="0"/>
              <a:t>int</a:t>
            </a:r>
            <a:r>
              <a:rPr lang="en-US" dirty="0" smtClean="0"/>
              <a:t> x are different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8885</TotalTime>
  <Words>507</Words>
  <Application>Microsoft Office PowerPoint</Application>
  <PresentationFormat>A4 Paper (210x297 mm)</PresentationFormat>
  <Paragraphs>188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Structure &amp; Union</vt:lpstr>
      <vt:lpstr>Structure</vt:lpstr>
      <vt:lpstr>Structure (General Form)</vt:lpstr>
      <vt:lpstr>Structure Example</vt:lpstr>
      <vt:lpstr>Structure Example</vt:lpstr>
      <vt:lpstr>Structure Initialization</vt:lpstr>
      <vt:lpstr>Structure Assignment</vt:lpstr>
      <vt:lpstr>Structure Member</vt:lpstr>
      <vt:lpstr>Structure Array</vt:lpstr>
      <vt:lpstr>Nested Structure</vt:lpstr>
      <vt:lpstr>Function Returning Structure</vt:lpstr>
      <vt:lpstr>Pointer to Structure</vt:lpstr>
      <vt:lpstr>typedef (user defined data types)</vt:lpstr>
      <vt:lpstr>typedef with Structure</vt:lpstr>
      <vt:lpstr>Union</vt:lpstr>
      <vt:lpstr>Union</vt:lpstr>
      <vt:lpstr>Union Example</vt:lpstr>
      <vt:lpstr>Slide 18</vt:lpstr>
      <vt:lpstr>Bit-fields (excluded from syllabus) </vt:lpstr>
      <vt:lpstr>Bit-fields (excluded from syllabus)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939</cp:revision>
  <dcterms:created xsi:type="dcterms:W3CDTF">2006-08-16T00:00:00Z</dcterms:created>
  <dcterms:modified xsi:type="dcterms:W3CDTF">2016-06-07T04:06:17Z</dcterms:modified>
</cp:coreProperties>
</file>