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2" r:id="rId3"/>
    <p:sldId id="293" r:id="rId4"/>
    <p:sldId id="294" r:id="rId5"/>
    <p:sldId id="300" r:id="rId6"/>
    <p:sldId id="296" r:id="rId7"/>
    <p:sldId id="299" r:id="rId8"/>
    <p:sldId id="301" r:id="rId9"/>
    <p:sldId id="295" r:id="rId10"/>
    <p:sldId id="302" r:id="rId11"/>
    <p:sldId id="297" r:id="rId12"/>
    <p:sldId id="303" r:id="rId13"/>
    <p:sldId id="304" r:id="rId14"/>
    <p:sldId id="306" r:id="rId15"/>
    <p:sldId id="307" r:id="rId16"/>
    <p:sldId id="310" r:id="rId17"/>
    <p:sldId id="311" r:id="rId18"/>
    <p:sldId id="305" r:id="rId19"/>
    <p:sldId id="312" r:id="rId20"/>
    <p:sldId id="313" r:id="rId21"/>
  </p:sldIdLst>
  <p:sldSz cx="9906000" cy="6858000" type="A4"/>
  <p:notesSz cx="6648450" cy="9780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18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102"/>
      </p:cViewPr>
      <p:guideLst>
        <p:guide orient="horz" pos="3081"/>
        <p:guide pos="209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F837EA3-CB39-4152-A7C2-8E7D7EC7181A}" type="datetimeFigureOut">
              <a:rPr lang="en-US" smtClean="0"/>
              <a:pPr/>
              <a:t>6/7/2016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346B0ACC-F146-4D1F-9A8B-F74D185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96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5A96294-11B4-438E-909C-B5B594B39077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733425"/>
            <a:ext cx="52959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3" tIns="46151" rIns="92303" bIns="46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845" y="4645779"/>
            <a:ext cx="5318760" cy="4401264"/>
          </a:xfrm>
          <a:prstGeom prst="rect">
            <a:avLst/>
          </a:prstGeom>
        </p:spPr>
        <p:txBody>
          <a:bodyPr vert="horz" lIns="92303" tIns="46151" rIns="92303" bIns="461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F167FA2B-06D3-4ED4-8C88-6FD5D4B5C9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9470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176" y="1449304"/>
            <a:ext cx="9773332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8176" y="1396720"/>
            <a:ext cx="9773332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8176" y="2976649"/>
            <a:ext cx="9773332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95300" y="1505931"/>
            <a:ext cx="89154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17932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4641"/>
            <a:ext cx="60261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952501"/>
            <a:ext cx="84201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547938"/>
            <a:ext cx="84201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6775" y="6172200"/>
            <a:ext cx="4333875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75197" y="2376830"/>
            <a:ext cx="9764641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4909" y="2341476"/>
            <a:ext cx="976492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3999" y="2468880"/>
            <a:ext cx="9765839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45113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6575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9060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36575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90600" y="1600200"/>
            <a:ext cx="206375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219450" y="1600200"/>
            <a:ext cx="619125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900550"/>
            <a:ext cx="79248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5445825"/>
            <a:ext cx="79248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90600" y="6172200"/>
            <a:ext cx="421005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3999" y="4683555"/>
            <a:ext cx="975741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4218" y="4650475"/>
            <a:ext cx="975719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74220" y="4773225"/>
            <a:ext cx="9757190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001" y="66676"/>
            <a:ext cx="9752029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4201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84201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86550" y="6191250"/>
            <a:ext cx="2682875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90600" y="6172200"/>
            <a:ext cx="42926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58496" y="6210300"/>
            <a:ext cx="4953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Reference: </a:t>
            </a:r>
            <a:r>
              <a:rPr lang="en-US" dirty="0" smtClean="0"/>
              <a:t>10.1-10.3, 10.5, 11.</a:t>
            </a:r>
            <a:r>
              <a:rPr lang="en-US" dirty="0" smtClean="0"/>
              <a:t>4</a:t>
            </a:r>
            <a:endParaRPr lang="en-US" dirty="0" smtClean="0"/>
          </a:p>
          <a:p>
            <a:r>
              <a:rPr lang="en-US" dirty="0" smtClean="0"/>
              <a:t>Prepared by:</a:t>
            </a:r>
          </a:p>
          <a:p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Johra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Muhammad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Moosa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Assistant Professor</a:t>
            </a: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Department of Computer Science &amp; Engineering</a:t>
            </a: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Bangladesh University of Engineering &amp; Technology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Structure &amp; Union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5410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point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 p1, p2;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point p1;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point p2;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r1;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r1.p1.x=10;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r1.p1.y=5;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("%d, %d\n", r1.p1.x, r1.p1.y);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err="1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Returning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point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makepoint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point temp;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temp.x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temp.y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temp;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to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point *pp;</a:t>
            </a:r>
          </a:p>
          <a:p>
            <a:pPr>
              <a:buNone/>
            </a:pPr>
            <a:r>
              <a:rPr lang="es-E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dirty="0" err="1" smtClean="0">
                <a:latin typeface="Courier New" pitchFamily="49" charset="0"/>
                <a:cs typeface="Courier New" pitchFamily="49" charset="0"/>
              </a:rPr>
              <a:t>pp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=&amp;p3;</a:t>
            </a:r>
          </a:p>
          <a:p>
            <a:pPr>
              <a:buNone/>
            </a:pPr>
            <a:r>
              <a:rPr lang="es-E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dirty="0" err="1" smtClean="0">
                <a:latin typeface="Courier New" pitchFamily="49" charset="0"/>
                <a:cs typeface="Courier New" pitchFamily="49" charset="0"/>
              </a:rPr>
              <a:t>pp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-&gt;x=4;</a:t>
            </a:r>
          </a:p>
          <a:p>
            <a:pPr>
              <a:buNone/>
            </a:pPr>
            <a:r>
              <a:rPr lang="es-E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dirty="0" err="1" smtClean="0">
                <a:latin typeface="Courier New" pitchFamily="49" charset="0"/>
                <a:cs typeface="Courier New" pitchFamily="49" charset="0"/>
              </a:rPr>
              <a:t>pp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-&gt;y=8;</a:t>
            </a:r>
          </a:p>
          <a:p>
            <a:pPr>
              <a:buNone/>
            </a:pPr>
            <a:r>
              <a:rPr lang="es-E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("%d, %d\n", p3.x, p3.y);</a:t>
            </a:r>
          </a:p>
          <a:p>
            <a:pPr>
              <a:buNone/>
            </a:pPr>
            <a:r>
              <a:rPr lang="es-ES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typedef</a:t>
            </a:r>
            <a:r>
              <a:rPr lang="en-US" dirty="0" smtClean="0"/>
              <a:t> (user defined data types)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type new-type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dirty="0" smtClean="0"/>
              <a:t>: an existing data type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age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age</a:t>
            </a:r>
            <a:r>
              <a:rPr lang="en-US" dirty="0" smtClean="0"/>
              <a:t> is a user defined data type, equivalent to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double height[100];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height male, female;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typedef</a:t>
            </a:r>
            <a:r>
              <a:rPr lang="en-US" dirty="0" smtClean="0"/>
              <a:t> with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} new-type;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month;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day;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year;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 date;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Single piece of memory shared with multiple variables</a:t>
            </a:r>
          </a:p>
          <a:p>
            <a:r>
              <a:rPr lang="en-US" dirty="0" smtClean="0"/>
              <a:t>When values need not be assigned to all of the members at any one time</a:t>
            </a:r>
          </a:p>
          <a:p>
            <a:r>
              <a:rPr lang="en-US" dirty="0" smtClean="0"/>
              <a:t>Individual data types may differ from one another</a:t>
            </a:r>
          </a:p>
          <a:p>
            <a:r>
              <a:rPr lang="en-US" dirty="0" smtClean="0"/>
              <a:t>Members within a union share the same storage area</a:t>
            </a:r>
          </a:p>
          <a:p>
            <a:pPr lvl="1"/>
            <a:r>
              <a:rPr lang="en-US" dirty="0" smtClean="0"/>
              <a:t>The user must keep track of what type of information is stored at any given time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union tag{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member 1;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member 2;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member n;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union </a:t>
            </a:r>
            <a:r>
              <a:rPr lang="en-US" dirty="0" err="1" smtClean="0"/>
              <a:t>u_type</a:t>
            </a:r>
            <a:r>
              <a:rPr lang="en-US" dirty="0" smtClean="0"/>
              <a:t> {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  char c[2];</a:t>
            </a:r>
          </a:p>
          <a:p>
            <a:pPr>
              <a:buNone/>
            </a:pPr>
            <a:r>
              <a:rPr lang="en-US" dirty="0" smtClean="0"/>
              <a:t>    double d;</a:t>
            </a:r>
          </a:p>
          <a:p>
            <a:pPr>
              <a:buNone/>
            </a:pPr>
            <a:r>
              <a:rPr lang="en-US" dirty="0" smtClean="0"/>
              <a:t>}sample;</a:t>
            </a:r>
          </a:p>
          <a:p>
            <a:endParaRPr lang="en-US" dirty="0" smtClean="0"/>
          </a:p>
          <a:p>
            <a:r>
              <a:rPr lang="en-US" dirty="0" smtClean="0"/>
              <a:t>Assuming 8 bytes double, 2 bytes </a:t>
            </a:r>
            <a:r>
              <a:rPr lang="en-US" dirty="0" err="1" smtClean="0"/>
              <a:t>int</a:t>
            </a:r>
            <a:r>
              <a:rPr lang="en-US" dirty="0" smtClean="0"/>
              <a:t>, and one byte char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4724400"/>
          <a:ext cx="6604002" cy="1935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0667"/>
                <a:gridCol w="1100667"/>
                <a:gridCol w="1100667"/>
                <a:gridCol w="1100667"/>
                <a:gridCol w="1100667"/>
                <a:gridCol w="1100667"/>
              </a:tblGrid>
              <a:tr h="45720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52400">
                <a:tc gridSpan="6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c[0]</a:t>
                      </a:r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c[1]</a:t>
                      </a:r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 flipH="1">
            <a:off x="1524000" y="4953000"/>
            <a:ext cx="2895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953000" y="4953000"/>
            <a:ext cx="2895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encode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 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=encode(10);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("10 is encoded to %d\n",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encode(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union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crypt_type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char c[2];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}crypt;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unsigned char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crypt.num=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crypt.c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[0];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crypt.c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[0]=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crypt.c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[1];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crypt.c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[1]=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crypt.num;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Practice Problems: From </a:t>
            </a:r>
            <a:r>
              <a:rPr lang="en-US" dirty="0" err="1" smtClean="0"/>
              <a:t>Schaum’s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Bit-fields (excluded from syllabus)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variation on a structure member</a:t>
            </a:r>
          </a:p>
          <a:p>
            <a:r>
              <a:rPr lang="en-US" dirty="0" smtClean="0"/>
              <a:t>Useful when data size is concern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type name: size</a:t>
            </a:r>
          </a:p>
          <a:p>
            <a:pPr lvl="1"/>
            <a:r>
              <a:rPr lang="en-US" dirty="0" smtClean="0"/>
              <a:t>Number of bits: specified by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size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type </a:t>
            </a:r>
            <a:r>
              <a:rPr lang="en-US" dirty="0" smtClean="0"/>
              <a:t>is either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unsigned</a:t>
            </a:r>
          </a:p>
          <a:p>
            <a:r>
              <a:rPr lang="en-US" dirty="0" smtClean="0"/>
              <a:t>If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signed </a:t>
            </a:r>
            <a:r>
              <a:rPr lang="en-US" dirty="0" smtClean="0"/>
              <a:t>higher order bit is treated as sign bit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Aggregate data type</a:t>
            </a:r>
          </a:p>
          <a:p>
            <a:r>
              <a:rPr lang="en-US" dirty="0" smtClean="0"/>
              <a:t>Composed of two or more related variables</a:t>
            </a:r>
          </a:p>
          <a:p>
            <a:pPr lvl="1"/>
            <a:r>
              <a:rPr lang="en-US" dirty="0" smtClean="0"/>
              <a:t>Called member</a:t>
            </a:r>
          </a:p>
          <a:p>
            <a:pPr lvl="1"/>
            <a:r>
              <a:rPr lang="en-US" dirty="0" smtClean="0"/>
              <a:t>Each member can be of different types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Bit-fields (excluded from syllabus)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b_type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unsigned dept: 3; //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upto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7 dept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unsigned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instock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1; //0 if not in stock, 1 otherwise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}inv[10];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If(!inv[4].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instock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(“Out of stock”);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(General Form)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tag-name {</a:t>
            </a:r>
          </a:p>
          <a:p>
            <a:pPr lvl="1">
              <a:buNone/>
            </a:pPr>
            <a:r>
              <a:rPr lang="en-US" dirty="0" smtClean="0"/>
              <a:t>	type member1;</a:t>
            </a:r>
          </a:p>
          <a:p>
            <a:pPr lvl="1">
              <a:buNone/>
            </a:pPr>
            <a:r>
              <a:rPr lang="en-US" dirty="0" smtClean="0"/>
              <a:t>	type member2;</a:t>
            </a:r>
          </a:p>
          <a:p>
            <a:pPr lvl="1">
              <a:buNone/>
            </a:pPr>
            <a:r>
              <a:rPr lang="en-US" dirty="0" smtClean="0"/>
              <a:t>	type member3;</a:t>
            </a:r>
          </a:p>
          <a:p>
            <a:pPr lvl="1">
              <a:buNone/>
            </a:pPr>
            <a:r>
              <a:rPr lang="en-US" dirty="0" smtClean="0"/>
              <a:t>	.</a:t>
            </a:r>
          </a:p>
          <a:p>
            <a:pPr lvl="1">
              <a:buNone/>
            </a:pPr>
            <a:r>
              <a:rPr lang="en-US" dirty="0" smtClean="0"/>
              <a:t>	.</a:t>
            </a:r>
          </a:p>
          <a:p>
            <a:pPr lvl="1">
              <a:buNone/>
            </a:pPr>
            <a:r>
              <a:rPr lang="en-US" dirty="0" smtClean="0"/>
              <a:t>	.</a:t>
            </a:r>
          </a:p>
          <a:p>
            <a:pPr lvl="1">
              <a:buNone/>
            </a:pPr>
            <a:r>
              <a:rPr lang="en-US" dirty="0" smtClean="0"/>
              <a:t>	type </a:t>
            </a:r>
            <a:r>
              <a:rPr lang="en-US" dirty="0" err="1" smtClean="0"/>
              <a:t>memberN</a:t>
            </a:r>
            <a:r>
              <a:rPr lang="en-US" dirty="0" smtClean="0"/>
              <a:t>;</a:t>
            </a:r>
          </a:p>
          <a:p>
            <a:pPr lvl="1">
              <a:buNone/>
            </a:pPr>
            <a:r>
              <a:rPr lang="en-US" dirty="0" smtClean="0"/>
              <a:t>	} variable-list;</a:t>
            </a:r>
          </a:p>
          <a:p>
            <a:pPr lvl="1"/>
            <a:r>
              <a:rPr lang="en-US" dirty="0" smtClean="0"/>
              <a:t>The keyword </a:t>
            </a:r>
            <a:r>
              <a:rPr lang="en-US" b="1" dirty="0" err="1" smtClean="0"/>
              <a:t>struct</a:t>
            </a:r>
            <a:r>
              <a:rPr lang="en-US" b="1" dirty="0" smtClean="0"/>
              <a:t> </a:t>
            </a:r>
            <a:r>
              <a:rPr lang="en-US" dirty="0" smtClean="0"/>
              <a:t>means that a structure </a:t>
            </a:r>
            <a:r>
              <a:rPr lang="en-US" i="1" dirty="0" smtClean="0"/>
              <a:t>type</a:t>
            </a:r>
            <a:r>
              <a:rPr lang="en-US" dirty="0" smtClean="0"/>
              <a:t> is defined</a:t>
            </a:r>
          </a:p>
          <a:p>
            <a:pPr lvl="1"/>
            <a:r>
              <a:rPr lang="en-US" i="1" dirty="0" smtClean="0"/>
              <a:t>tag-name</a:t>
            </a:r>
            <a:r>
              <a:rPr lang="en-US" dirty="0" smtClean="0"/>
              <a:t> is the name of the </a:t>
            </a:r>
            <a:r>
              <a:rPr lang="en-US" i="1" dirty="0" smtClean="0"/>
              <a:t>type</a:t>
            </a:r>
            <a:endParaRPr lang="en-US" i="1" dirty="0"/>
          </a:p>
          <a:p>
            <a:pPr lvl="1"/>
            <a:r>
              <a:rPr lang="en-US" dirty="0" smtClean="0"/>
              <a:t>Either </a:t>
            </a:r>
            <a:r>
              <a:rPr lang="en-US" i="1" dirty="0" smtClean="0"/>
              <a:t>tag-name </a:t>
            </a:r>
            <a:r>
              <a:rPr lang="en-US" dirty="0" smtClean="0"/>
              <a:t>or </a:t>
            </a:r>
            <a:r>
              <a:rPr lang="en-US" i="1" dirty="0" smtClean="0"/>
              <a:t>variable-list </a:t>
            </a:r>
            <a:r>
              <a:rPr lang="en-US" dirty="0" smtClean="0"/>
              <a:t>is optional </a:t>
            </a:r>
            <a:endParaRPr lang="en-US" i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point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 p1, p2;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 p1, p2;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point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point p1, p2;</a:t>
            </a:r>
          </a:p>
          <a:p>
            <a:r>
              <a:rPr lang="en-US" dirty="0" smtClean="0"/>
              <a:t>Keyword </a:t>
            </a:r>
            <a:r>
              <a:rPr lang="en-US" b="1" dirty="0" err="1" smtClean="0"/>
              <a:t>struct</a:t>
            </a:r>
            <a:r>
              <a:rPr lang="en-US" b="1" dirty="0" smtClean="0"/>
              <a:t> </a:t>
            </a:r>
            <a:r>
              <a:rPr lang="en-US" dirty="0" smtClean="0"/>
              <a:t>before variable declaration is necessary</a:t>
            </a:r>
          </a:p>
          <a:p>
            <a:r>
              <a:rPr lang="en-US" dirty="0" smtClean="0"/>
              <a:t>Each instance of a structure contains its own copy of the members</a:t>
            </a:r>
          </a:p>
          <a:p>
            <a:r>
              <a:rPr lang="en-US" dirty="0" smtClean="0"/>
              <a:t>Structure declaration without any variable name does not reserve any storage</a:t>
            </a:r>
          </a:p>
          <a:p>
            <a:r>
              <a:rPr lang="en-US" dirty="0" smtClean="0"/>
              <a:t>Describes template or shape of a structure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p1.x=10;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p1.y=5;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point p3={5, 2};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p2={10, 5};//error, not possible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Possible when type of the both objects are same</a:t>
            </a:r>
          </a:p>
          <a:p>
            <a:pPr>
              <a:buNone/>
            </a:pPr>
            <a:r>
              <a:rPr lang="en-US" dirty="0" smtClean="0"/>
              <a:t>p2=p3;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("%d, %d\n", p3.x, p3.y);</a:t>
            </a:r>
          </a:p>
          <a:p>
            <a:pPr>
              <a:buNone/>
            </a:pPr>
            <a:r>
              <a:rPr lang="en-US" dirty="0" err="1" smtClean="0"/>
              <a:t>scanf</a:t>
            </a:r>
            <a:r>
              <a:rPr lang="en-US" dirty="0" smtClean="0"/>
              <a:t>("%d %d\n", &amp;p3.x, &amp;p3.y);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point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[10] 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point p[10];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for(x=0; x&lt;10; x++)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("%d %d", &amp;p[x].x, &amp;p[x].y);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err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0" y="2057400"/>
            <a:ext cx="2910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Member x and </a:t>
            </a:r>
            <a:r>
              <a:rPr lang="en-US" dirty="0" err="1" smtClean="0"/>
              <a:t>int</a:t>
            </a:r>
            <a:r>
              <a:rPr lang="en-US" dirty="0" smtClean="0"/>
              <a:t> x are different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8885</TotalTime>
  <Words>507</Words>
  <Application>Microsoft Office PowerPoint</Application>
  <PresentationFormat>A4 Paper (210x297 mm)</PresentationFormat>
  <Paragraphs>188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Equity</vt:lpstr>
      <vt:lpstr>Structure &amp; Union</vt:lpstr>
      <vt:lpstr>Structure</vt:lpstr>
      <vt:lpstr>Structure (General Form)</vt:lpstr>
      <vt:lpstr>Structure Example</vt:lpstr>
      <vt:lpstr>Structure Example</vt:lpstr>
      <vt:lpstr>Structure Initialization</vt:lpstr>
      <vt:lpstr>Structure Assignment</vt:lpstr>
      <vt:lpstr>Structure Member</vt:lpstr>
      <vt:lpstr>Structure Array</vt:lpstr>
      <vt:lpstr>Nested Structure</vt:lpstr>
      <vt:lpstr>Function Returning Structure</vt:lpstr>
      <vt:lpstr>Pointer to Structure</vt:lpstr>
      <vt:lpstr>typedef (user defined data types)</vt:lpstr>
      <vt:lpstr>typedef with Structure</vt:lpstr>
      <vt:lpstr>Union</vt:lpstr>
      <vt:lpstr>Union</vt:lpstr>
      <vt:lpstr>Union Example</vt:lpstr>
      <vt:lpstr>Slide 18</vt:lpstr>
      <vt:lpstr>Bit-fields (excluded from syllabus) </vt:lpstr>
      <vt:lpstr>Bit-fields (excluded from syllabus)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Tanaeem</dc:creator>
  <cp:lastModifiedBy>User</cp:lastModifiedBy>
  <cp:revision>939</cp:revision>
  <dcterms:created xsi:type="dcterms:W3CDTF">2006-08-16T00:00:00Z</dcterms:created>
  <dcterms:modified xsi:type="dcterms:W3CDTF">2016-06-07T04:06:17Z</dcterms:modified>
</cp:coreProperties>
</file>