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handoutMasterIdLst>
    <p:handoutMasterId r:id="rId18"/>
  </p:handoutMasterIdLst>
  <p:sldIdLst>
    <p:sldId id="256" r:id="rId2"/>
    <p:sldId id="301" r:id="rId3"/>
    <p:sldId id="293" r:id="rId4"/>
    <p:sldId id="302" r:id="rId5"/>
    <p:sldId id="294" r:id="rId6"/>
    <p:sldId id="296" r:id="rId7"/>
    <p:sldId id="308" r:id="rId8"/>
    <p:sldId id="297" r:id="rId9"/>
    <p:sldId id="307" r:id="rId10"/>
    <p:sldId id="298" r:id="rId11"/>
    <p:sldId id="303" r:id="rId12"/>
    <p:sldId id="304" r:id="rId13"/>
    <p:sldId id="306" r:id="rId14"/>
    <p:sldId id="305" r:id="rId15"/>
    <p:sldId id="300" r:id="rId16"/>
  </p:sldIdLst>
  <p:sldSz cx="9906000" cy="6858000" type="A4"/>
  <p:notesSz cx="6648450" cy="97805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21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1818" y="-102"/>
      </p:cViewPr>
      <p:guideLst>
        <p:guide orient="horz" pos="3081"/>
        <p:guide pos="209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r>
              <a:rPr lang="en-US" dirty="0" smtClean="0"/>
              <a:t>Lecture 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F837EA3-CB39-4152-A7C2-8E7D7EC7181A}" type="datetimeFigureOut">
              <a:rPr lang="en-US" smtClean="0"/>
              <a:pPr/>
              <a:t>5/16/2016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346B0ACC-F146-4D1F-9A8B-F74D185A579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496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65917" y="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/>
          <a:lstStyle>
            <a:lvl1pPr algn="r">
              <a:defRPr sz="1200"/>
            </a:lvl1pPr>
          </a:lstStyle>
          <a:p>
            <a:fld id="{15A96294-11B4-438E-909C-B5B594B39077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76275" y="733425"/>
            <a:ext cx="5295900" cy="36671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3" tIns="46151" rIns="92303" bIns="4615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4845" y="4645779"/>
            <a:ext cx="5318760" cy="4401264"/>
          </a:xfrm>
          <a:prstGeom prst="rect">
            <a:avLst/>
          </a:prstGeom>
        </p:spPr>
        <p:txBody>
          <a:bodyPr vert="horz" lIns="92303" tIns="46151" rIns="92303" bIns="461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65917" y="9289861"/>
            <a:ext cx="2880995" cy="489030"/>
          </a:xfrm>
          <a:prstGeom prst="rect">
            <a:avLst/>
          </a:prstGeom>
        </p:spPr>
        <p:txBody>
          <a:bodyPr vert="horz" lIns="92303" tIns="46151" rIns="92303" bIns="46151" rtlCol="0" anchor="b"/>
          <a:lstStyle>
            <a:lvl1pPr algn="r">
              <a:defRPr sz="1200"/>
            </a:lvl1pPr>
          </a:lstStyle>
          <a:p>
            <a:fld id="{F167FA2B-06D3-4ED4-8C88-6FD5D4B5C9A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947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67FA2B-06D3-4ED4-8C88-6FD5D4B5C9A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462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BD2989-3B6A-4920-8C52-A05588706906}" type="slidenum">
              <a:rPr lang="en-US"/>
              <a:pPr/>
              <a:t>15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8176" y="1449304"/>
            <a:ext cx="9773332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8176" y="1396720"/>
            <a:ext cx="9773332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8176" y="2976649"/>
            <a:ext cx="9773332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95300" y="1505931"/>
            <a:ext cx="89154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17932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4641"/>
            <a:ext cx="602615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70756" y="69756"/>
            <a:ext cx="9764486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952501"/>
            <a:ext cx="84201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547938"/>
            <a:ext cx="84201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66775" y="6172200"/>
            <a:ext cx="4333875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75197" y="2376830"/>
            <a:ext cx="9764641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4909" y="2341476"/>
            <a:ext cx="976492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73999" y="2468880"/>
            <a:ext cx="9765839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5345113" y="1447800"/>
            <a:ext cx="406146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365750" y="1447800"/>
            <a:ext cx="404495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9060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5365750" y="2247900"/>
            <a:ext cx="404495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273050"/>
            <a:ext cx="84201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90600" y="1600200"/>
            <a:ext cx="206375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3219450" y="1600200"/>
            <a:ext cx="619125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900550"/>
            <a:ext cx="79248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90600" y="5445825"/>
            <a:ext cx="79248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90600" y="6172200"/>
            <a:ext cx="421005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58496" y="6208776"/>
            <a:ext cx="4953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73999" y="4683555"/>
            <a:ext cx="975741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74218" y="4650475"/>
            <a:ext cx="975719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74220" y="4773225"/>
            <a:ext cx="9757190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4001" y="66676"/>
            <a:ext cx="9752029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9342" y="69755"/>
            <a:ext cx="9764486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90600" y="274638"/>
            <a:ext cx="84201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90600" y="1447800"/>
            <a:ext cx="84201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686550" y="6191250"/>
            <a:ext cx="2682875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90600" y="6172200"/>
            <a:ext cx="42926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58496" y="6210300"/>
            <a:ext cx="4953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403350" y="3200400"/>
            <a:ext cx="6934200" cy="3048000"/>
          </a:xfrm>
        </p:spPr>
        <p:txBody>
          <a:bodyPr>
            <a:normAutofit/>
          </a:bodyPr>
          <a:lstStyle/>
          <a:p>
            <a:r>
              <a:rPr lang="en-US" dirty="0" smtClean="0"/>
              <a:t>Reference: </a:t>
            </a:r>
            <a:r>
              <a:rPr lang="en-US" dirty="0" smtClean="0"/>
              <a:t>9.1-9.4</a:t>
            </a:r>
            <a:endParaRPr lang="en-US" dirty="0" smtClean="0"/>
          </a:p>
          <a:p>
            <a:r>
              <a:rPr lang="en-US" dirty="0" smtClean="0"/>
              <a:t>Prepared </a:t>
            </a:r>
            <a:r>
              <a:rPr lang="en-US" dirty="0" smtClean="0"/>
              <a:t>by:</a:t>
            </a:r>
          </a:p>
          <a:p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Johra</a:t>
            </a:r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</a:rPr>
              <a:t> Muhammad </a:t>
            </a:r>
            <a:r>
              <a:rPr lang="en-US" b="1" dirty="0" err="1" smtClean="0">
                <a:solidFill>
                  <a:schemeClr val="accent2">
                    <a:lumMod val="50000"/>
                  </a:schemeClr>
                </a:solidFill>
              </a:rPr>
              <a:t>Moosa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Assistant Professor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Department of Computer Science &amp; Engineering</a:t>
            </a:r>
          </a:p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</a:rPr>
              <a:t>Bangladesh University of Engineering &amp; Technology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smtClean="0"/>
              <a:t>File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and reading strings and others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(char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char*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(char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num,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smtClean="0"/>
              <a:t>Reads characters from the file to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Until</a:t>
            </a:r>
          </a:p>
          <a:p>
            <a:pPr lvl="2"/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num-1</a:t>
            </a:r>
            <a:r>
              <a:rPr lang="en-US" sz="2400" dirty="0" smtClean="0"/>
              <a:t> characters have been read</a:t>
            </a:r>
          </a:p>
          <a:p>
            <a:pPr lvl="2"/>
            <a:r>
              <a:rPr lang="en-US" sz="2400" dirty="0" smtClean="0"/>
              <a:t>End of file reached</a:t>
            </a:r>
          </a:p>
          <a:p>
            <a:pPr lvl="2"/>
            <a:r>
              <a:rPr lang="en-US" sz="2400" dirty="0" smtClean="0"/>
              <a:t>Newline reached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/>
              <a:t> is null </a:t>
            </a:r>
            <a:r>
              <a:rPr lang="en-US" dirty="0" smtClean="0"/>
              <a:t>terminated</a:t>
            </a:r>
          </a:p>
          <a:p>
            <a:pPr lvl="1"/>
            <a:r>
              <a:rPr lang="en-US" dirty="0" smtClean="0"/>
              <a:t>Returns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 smtClean="0"/>
              <a:t> if successful,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dirty="0" smtClean="0"/>
              <a:t> otherwise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(</a:t>
            </a:r>
            <a:r>
              <a:rPr lang="en-US" dirty="0" err="1" smtClean="0"/>
              <a:t>fputs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"w"))!=NULL){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("Write test",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18817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(</a:t>
            </a:r>
            <a:r>
              <a:rPr lang="en-US" dirty="0" err="1" smtClean="0"/>
              <a:t>fgets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0292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FILE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char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[80];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"w"))!=NULL){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fputs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("Write test",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"r"))!=NULL){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fgets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4,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46945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Writing and reading strings and others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/>
              <a:t>fprintf</a:t>
            </a:r>
            <a:r>
              <a:rPr lang="en-US" b="1" dirty="0"/>
              <a:t> (FILE *</a:t>
            </a:r>
            <a:r>
              <a:rPr lang="en-US" b="1" dirty="0" err="1"/>
              <a:t>fp</a:t>
            </a:r>
            <a:r>
              <a:rPr lang="en-US" b="1" dirty="0"/>
              <a:t>, format </a:t>
            </a:r>
            <a:r>
              <a:rPr lang="en-US" b="1" dirty="0" err="1"/>
              <a:t>speci</a:t>
            </a:r>
            <a:r>
              <a:rPr lang="en-US" b="1" dirty="0"/>
              <a:t>, variable(s</a:t>
            </a:r>
            <a:r>
              <a:rPr lang="en-US" b="1" dirty="0" smtClean="0"/>
              <a:t>));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Just like </a:t>
            </a:r>
            <a:r>
              <a:rPr lang="en-US" sz="2200" dirty="0" err="1" smtClean="0"/>
              <a:t>printf</a:t>
            </a:r>
            <a:r>
              <a:rPr lang="en-US" sz="2200" dirty="0" smtClean="0"/>
              <a:t>.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Return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ON SUCCESS: the number of bytes output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ON FAILURE: returns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EOF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b="1" dirty="0" err="1" smtClean="0"/>
              <a:t>int</a:t>
            </a:r>
            <a:r>
              <a:rPr lang="en-US" b="1" dirty="0" smtClean="0"/>
              <a:t> </a:t>
            </a:r>
            <a:r>
              <a:rPr lang="en-US" b="1" dirty="0" err="1"/>
              <a:t>fscanf</a:t>
            </a:r>
            <a:r>
              <a:rPr lang="en-US" b="1" dirty="0"/>
              <a:t> (FILE *</a:t>
            </a:r>
            <a:r>
              <a:rPr lang="en-US" b="1" dirty="0" err="1"/>
              <a:t>fp</a:t>
            </a:r>
            <a:r>
              <a:rPr lang="en-US" b="1" dirty="0"/>
              <a:t>, format </a:t>
            </a:r>
            <a:r>
              <a:rPr lang="en-US" b="1" dirty="0" err="1"/>
              <a:t>speci</a:t>
            </a:r>
            <a:r>
              <a:rPr lang="en-US" b="1" dirty="0"/>
              <a:t>, address(</a:t>
            </a:r>
            <a:r>
              <a:rPr lang="en-US" b="1" dirty="0" err="1"/>
              <a:t>es</a:t>
            </a:r>
            <a:r>
              <a:rPr lang="en-US" b="1" dirty="0" smtClean="0"/>
              <a:t>));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Just like </a:t>
            </a:r>
            <a:r>
              <a:rPr lang="en-US" sz="2200" dirty="0" err="1" smtClean="0"/>
              <a:t>scanf</a:t>
            </a:r>
            <a:r>
              <a:rPr lang="en-US" sz="2200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sz="2200" dirty="0" smtClean="0"/>
              <a:t>Return 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ON SUCCESS: Number of scanned inputs.</a:t>
            </a:r>
          </a:p>
          <a:p>
            <a:pPr lvl="1">
              <a:lnSpc>
                <a:spcPct val="90000"/>
              </a:lnSpc>
            </a:pPr>
            <a:r>
              <a:rPr lang="en-US" sz="2200" dirty="0" smtClean="0"/>
              <a:t>ON FAILURE: </a:t>
            </a:r>
            <a:r>
              <a:rPr lang="en-US" sz="2200" dirty="0" err="1" smtClean="0"/>
              <a:t>fscanf</a:t>
            </a:r>
            <a:r>
              <a:rPr lang="en-US" sz="2200" dirty="0" smtClean="0"/>
              <a:t> returns </a:t>
            </a:r>
            <a:r>
              <a:rPr lang="en-US" sz="2200" dirty="0" smtClean="0">
                <a:latin typeface="Courier New" pitchFamily="49" charset="0"/>
                <a:cs typeface="Courier New" pitchFamily="49" charset="0"/>
              </a:rPr>
              <a:t>EOF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6573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fprintf</a:t>
            </a:r>
            <a:r>
              <a:rPr lang="en-US" dirty="0" smtClean="0"/>
              <a:t> &amp; </a:t>
            </a:r>
            <a:r>
              <a:rPr lang="en-US" dirty="0" err="1" smtClean="0"/>
              <a:t>fscanf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1447800"/>
            <a:ext cx="8420100" cy="5105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	FILE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n, x;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("%d", &amp;n);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"w"))!=NULL){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"%d", n);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("a.txt", "r"))!=NULL){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fscanf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"%d", &amp;x);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("\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n%d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\n", x);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36920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File Operations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File handle : </a:t>
            </a:r>
            <a:r>
              <a:rPr lang="en-US">
                <a:solidFill>
                  <a:srgbClr val="FF3300"/>
                </a:solidFill>
              </a:rPr>
              <a:t>FILE *</a:t>
            </a:r>
          </a:p>
          <a:p>
            <a:r>
              <a:rPr lang="en-US"/>
              <a:t>Open a file : </a:t>
            </a:r>
            <a:r>
              <a:rPr lang="en-US">
                <a:solidFill>
                  <a:srgbClr val="FF3300"/>
                </a:solidFill>
              </a:rPr>
              <a:t>fopen</a:t>
            </a:r>
          </a:p>
          <a:p>
            <a:r>
              <a:rPr lang="en-US"/>
              <a:t>Input/Output</a:t>
            </a:r>
          </a:p>
          <a:p>
            <a:pPr lvl="1"/>
            <a:r>
              <a:rPr lang="en-US"/>
              <a:t>Character IO : </a:t>
            </a:r>
            <a:r>
              <a:rPr lang="en-US">
                <a:solidFill>
                  <a:srgbClr val="FF3300"/>
                </a:solidFill>
              </a:rPr>
              <a:t>getc</a:t>
            </a:r>
            <a:r>
              <a:rPr lang="en-US"/>
              <a:t>, </a:t>
            </a:r>
            <a:r>
              <a:rPr lang="en-US">
                <a:solidFill>
                  <a:srgbClr val="FF3300"/>
                </a:solidFill>
              </a:rPr>
              <a:t>putc</a:t>
            </a:r>
          </a:p>
          <a:p>
            <a:pPr lvl="1"/>
            <a:r>
              <a:rPr lang="en-US"/>
              <a:t>String IO : </a:t>
            </a:r>
            <a:r>
              <a:rPr lang="en-US">
                <a:solidFill>
                  <a:srgbClr val="FF3300"/>
                </a:solidFill>
              </a:rPr>
              <a:t>fgets</a:t>
            </a:r>
            <a:r>
              <a:rPr lang="en-US"/>
              <a:t>, </a:t>
            </a:r>
            <a:r>
              <a:rPr lang="en-US">
                <a:solidFill>
                  <a:srgbClr val="FF3300"/>
                </a:solidFill>
              </a:rPr>
              <a:t>fputs</a:t>
            </a:r>
          </a:p>
          <a:p>
            <a:pPr lvl="1"/>
            <a:r>
              <a:rPr lang="en-US"/>
              <a:t>Formatted IO : </a:t>
            </a:r>
            <a:r>
              <a:rPr lang="en-US">
                <a:solidFill>
                  <a:srgbClr val="FF3300"/>
                </a:solidFill>
              </a:rPr>
              <a:t>fscanf</a:t>
            </a:r>
            <a:r>
              <a:rPr lang="en-US"/>
              <a:t>, </a:t>
            </a:r>
            <a:r>
              <a:rPr lang="en-US">
                <a:solidFill>
                  <a:srgbClr val="FF3300"/>
                </a:solidFill>
              </a:rPr>
              <a:t>fprintf</a:t>
            </a:r>
          </a:p>
          <a:p>
            <a:pPr lvl="1"/>
            <a:r>
              <a:rPr lang="en-US"/>
              <a:t>Raw IO : </a:t>
            </a:r>
            <a:r>
              <a:rPr lang="en-US">
                <a:solidFill>
                  <a:srgbClr val="FF3300"/>
                </a:solidFill>
              </a:rPr>
              <a:t>fread</a:t>
            </a:r>
            <a:r>
              <a:rPr lang="en-US"/>
              <a:t>, </a:t>
            </a:r>
            <a:r>
              <a:rPr lang="en-US">
                <a:solidFill>
                  <a:srgbClr val="FF3300"/>
                </a:solidFill>
              </a:rPr>
              <a:t>fwrite</a:t>
            </a:r>
          </a:p>
          <a:p>
            <a:r>
              <a:rPr lang="en-US"/>
              <a:t>Close a file : </a:t>
            </a:r>
            <a:r>
              <a:rPr lang="en-US">
                <a:solidFill>
                  <a:srgbClr val="FF3300"/>
                </a:solidFill>
              </a:rPr>
              <a:t>fclose</a:t>
            </a:r>
          </a:p>
          <a:p>
            <a:r>
              <a:rPr lang="en-US"/>
              <a:t>Other operations : </a:t>
            </a:r>
          </a:p>
          <a:p>
            <a:pPr lvl="1"/>
            <a:r>
              <a:rPr lang="en-US">
                <a:solidFill>
                  <a:srgbClr val="FF3300"/>
                </a:solidFill>
              </a:rPr>
              <a:t>fflush, fseek, freopen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Abstraction between hardware and programmer</a:t>
            </a:r>
          </a:p>
          <a:p>
            <a:r>
              <a:rPr lang="en-US" dirty="0" smtClean="0"/>
              <a:t>Actual device providing I/O is file</a:t>
            </a:r>
          </a:p>
          <a:p>
            <a:r>
              <a:rPr lang="en-US" dirty="0" smtClean="0"/>
              <a:t>Stream is a logical interface to a file</a:t>
            </a:r>
          </a:p>
          <a:p>
            <a:r>
              <a:rPr lang="en-US" dirty="0" smtClean="0"/>
              <a:t>When a C program started operating system opens three files and associated streams</a:t>
            </a:r>
          </a:p>
          <a:p>
            <a:pPr lvl="1"/>
            <a:r>
              <a:rPr lang="en-US" dirty="0" smtClean="0"/>
              <a:t>Standard input: </a:t>
            </a:r>
            <a:r>
              <a:rPr lang="en-US" dirty="0" err="1" smtClean="0"/>
              <a:t>stdin</a:t>
            </a:r>
            <a:endParaRPr lang="en-US" dirty="0" smtClean="0"/>
          </a:p>
          <a:p>
            <a:pPr lvl="1"/>
            <a:r>
              <a:rPr lang="en-US" dirty="0" smtClean="0"/>
              <a:t>Standard output: </a:t>
            </a:r>
            <a:r>
              <a:rPr lang="en-US" dirty="0" err="1" smtClean="0"/>
              <a:t>stdout</a:t>
            </a:r>
            <a:endParaRPr lang="en-US" dirty="0" smtClean="0"/>
          </a:p>
          <a:p>
            <a:pPr lvl="1"/>
            <a:r>
              <a:rPr lang="en-US" dirty="0" smtClean="0"/>
              <a:t>Standard error: </a:t>
            </a:r>
            <a:r>
              <a:rPr lang="en-US" dirty="0" err="1" smtClean="0"/>
              <a:t>stderr</a:t>
            </a:r>
            <a:endParaRPr lang="en-US" dirty="0" smtClean="0"/>
          </a:p>
          <a:p>
            <a:pPr lvl="1"/>
            <a:r>
              <a:rPr lang="en-US" dirty="0" smtClean="0"/>
              <a:t>Declared in </a:t>
            </a:r>
            <a:r>
              <a:rPr lang="en-US" b="1" dirty="0" err="1" smtClean="0"/>
              <a:t>stdio.h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463095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a File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FILE *</a:t>
            </a:r>
            <a:r>
              <a:rPr lang="en-US" dirty="0" err="1"/>
              <a:t>fopen</a:t>
            </a:r>
            <a:r>
              <a:rPr lang="en-US" dirty="0"/>
              <a:t> (char *filename, char *mode);</a:t>
            </a:r>
          </a:p>
          <a:p>
            <a:r>
              <a:rPr lang="en-US" dirty="0" err="1"/>
              <a:t>Stdio.h</a:t>
            </a:r>
            <a:endParaRPr lang="en-US" dirty="0"/>
          </a:p>
          <a:p>
            <a:r>
              <a:rPr lang="en-US" dirty="0"/>
              <a:t>Filename</a:t>
            </a:r>
          </a:p>
          <a:p>
            <a:pPr lvl="1"/>
            <a:r>
              <a:rPr lang="en-US" dirty="0"/>
              <a:t>path</a:t>
            </a:r>
          </a:p>
          <a:p>
            <a:r>
              <a:rPr lang="en-US" dirty="0"/>
              <a:t>Mode</a:t>
            </a:r>
          </a:p>
          <a:p>
            <a:pPr lvl="1"/>
            <a:r>
              <a:rPr lang="en-US" dirty="0"/>
              <a:t>“r”, “w”, “a”, “</a:t>
            </a:r>
            <a:r>
              <a:rPr lang="en-US" dirty="0" err="1"/>
              <a:t>rb</a:t>
            </a:r>
            <a:r>
              <a:rPr lang="en-US" dirty="0"/>
              <a:t>”, “</a:t>
            </a:r>
            <a:r>
              <a:rPr lang="en-US" dirty="0" err="1"/>
              <a:t>ab</a:t>
            </a:r>
            <a:r>
              <a:rPr lang="en-US" dirty="0"/>
              <a:t>”, “r+”</a:t>
            </a:r>
          </a:p>
          <a:p>
            <a:pPr lvl="1"/>
            <a:r>
              <a:rPr lang="en-US" dirty="0"/>
              <a:t>Consequence of those </a:t>
            </a:r>
            <a:r>
              <a:rPr lang="en-US" dirty="0" smtClean="0"/>
              <a:t>modes</a:t>
            </a:r>
          </a:p>
          <a:p>
            <a:r>
              <a:rPr lang="en-US" dirty="0" smtClean="0"/>
              <a:t>Returns a pointer to the opened file</a:t>
            </a:r>
          </a:p>
          <a:p>
            <a:r>
              <a:rPr lang="en-US" dirty="0" smtClean="0"/>
              <a:t>If fails returns NULL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 mode ("r")</a:t>
            </a:r>
            <a:endParaRPr lang="en-US" dirty="0" smtClean="0"/>
          </a:p>
          <a:p>
            <a:pPr lvl="1"/>
            <a:r>
              <a:rPr lang="en-US" dirty="0" smtClean="0"/>
              <a:t>if file is unavailable error</a:t>
            </a:r>
          </a:p>
          <a:p>
            <a:r>
              <a:rPr lang="en-US" dirty="0"/>
              <a:t>Write mode </a:t>
            </a:r>
            <a:r>
              <a:rPr lang="en-US" dirty="0" smtClean="0"/>
              <a:t>(“w")</a:t>
            </a:r>
          </a:p>
          <a:p>
            <a:pPr lvl="1"/>
            <a:r>
              <a:rPr lang="en-US" dirty="0" smtClean="0"/>
              <a:t>if file is unavailable created</a:t>
            </a:r>
          </a:p>
          <a:p>
            <a:r>
              <a:rPr lang="en-US" dirty="0"/>
              <a:t>Append mode </a:t>
            </a:r>
            <a:r>
              <a:rPr lang="en-US" dirty="0" smtClean="0"/>
              <a:t>(“a")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file is unavailable created</a:t>
            </a:r>
          </a:p>
          <a:p>
            <a:pPr marL="32004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1105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Close a File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/>
              <a:t>fclose</a:t>
            </a:r>
            <a:r>
              <a:rPr lang="en-US" dirty="0"/>
              <a:t> (FILE *</a:t>
            </a:r>
            <a:r>
              <a:rPr lang="en-US" dirty="0" err="1"/>
              <a:t>fp</a:t>
            </a:r>
            <a:r>
              <a:rPr lang="en-US" dirty="0"/>
              <a:t>);</a:t>
            </a:r>
          </a:p>
          <a:p>
            <a:r>
              <a:rPr lang="en-US" dirty="0"/>
              <a:t>In order to improve efficiency most file system write data to disk one sector at a time</a:t>
            </a:r>
          </a:p>
          <a:p>
            <a:r>
              <a:rPr lang="en-US" dirty="0" err="1" smtClean="0"/>
              <a:t>fclose</a:t>
            </a:r>
            <a:r>
              <a:rPr lang="en-US" dirty="0" smtClean="0"/>
              <a:t> </a:t>
            </a:r>
            <a:r>
              <a:rPr lang="en-US" dirty="0"/>
              <a:t>flushes the buffer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Read/Write a Character</a:t>
            </a: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err="1" smtClean="0"/>
              <a:t>fgetc</a:t>
            </a:r>
            <a:r>
              <a:rPr lang="en-US" dirty="0" smtClean="0"/>
              <a:t>(</a:t>
            </a:r>
            <a:r>
              <a:rPr lang="en-US" dirty="0" err="1" smtClean="0"/>
              <a:t>stdin</a:t>
            </a:r>
            <a:r>
              <a:rPr lang="en-US" dirty="0" smtClean="0"/>
              <a:t>) same as </a:t>
            </a:r>
            <a:r>
              <a:rPr lang="en-US" dirty="0" err="1" smtClean="0"/>
              <a:t>getchar</a:t>
            </a:r>
            <a:r>
              <a:rPr lang="en-US" dirty="0" smtClean="0"/>
              <a:t>()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fputc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ch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, 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err="1" smtClean="0"/>
              <a:t>fputc</a:t>
            </a:r>
            <a:r>
              <a:rPr lang="en-US" dirty="0" smtClean="0"/>
              <a:t>(‘a’, </a:t>
            </a:r>
            <a:r>
              <a:rPr lang="en-US" dirty="0" err="1" smtClean="0"/>
              <a:t>stdout</a:t>
            </a:r>
            <a:r>
              <a:rPr lang="en-US" dirty="0" smtClean="0"/>
              <a:t>) </a:t>
            </a:r>
            <a:r>
              <a:rPr lang="en-US" dirty="0"/>
              <a:t>same as </a:t>
            </a:r>
            <a:r>
              <a:rPr lang="en-US" dirty="0" err="1" smtClean="0"/>
              <a:t>putchar</a:t>
            </a:r>
            <a:r>
              <a:rPr lang="en-US" dirty="0" smtClean="0"/>
              <a:t>(‘a’)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 denote end of file or </a:t>
            </a:r>
          </a:p>
          <a:p>
            <a:r>
              <a:rPr lang="en-US" dirty="0" smtClean="0"/>
              <a:t>An integer defined in </a:t>
            </a:r>
            <a:r>
              <a:rPr lang="en-US" dirty="0" err="1" smtClean="0"/>
              <a:t>stdio.h</a:t>
            </a:r>
            <a:endParaRPr lang="en-US" dirty="0" smtClean="0"/>
          </a:p>
          <a:p>
            <a:r>
              <a:rPr lang="en-US" dirty="0" smtClean="0"/>
              <a:t>Value is different than any character values</a:t>
            </a:r>
          </a:p>
          <a:p>
            <a:pPr lvl="1"/>
            <a:r>
              <a:rPr lang="en-US" dirty="0" smtClean="0"/>
              <a:t>-1</a:t>
            </a:r>
          </a:p>
          <a:p>
            <a:r>
              <a:rPr lang="en-US" dirty="0" smtClean="0"/>
              <a:t>Given by </a:t>
            </a:r>
            <a:r>
              <a:rPr lang="en-US" dirty="0" err="1" smtClean="0"/>
              <a:t>ctrl+z</a:t>
            </a:r>
            <a:endParaRPr lang="en-US" dirty="0" smtClean="0"/>
          </a:p>
          <a:p>
            <a:r>
              <a:rPr lang="en-US" dirty="0" smtClean="0"/>
              <a:t>Used in file</a:t>
            </a:r>
          </a:p>
          <a:p>
            <a:r>
              <a:rPr lang="en-US" dirty="0" smtClean="0"/>
              <a:t>Used when </a:t>
            </a:r>
            <a:r>
              <a:rPr lang="en-US" smtClean="0"/>
              <a:t>input taken in continuous </a:t>
            </a:r>
            <a:r>
              <a:rPr lang="en-US" dirty="0" smtClean="0"/>
              <a:t>loop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800" dirty="0"/>
              <a:t>An </a:t>
            </a:r>
            <a:r>
              <a:rPr lang="en-US" sz="3800" dirty="0" smtClean="0"/>
              <a:t>example</a:t>
            </a:r>
            <a:endParaRPr lang="en-US" sz="3800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reading a text file and displaying it in the screen</a:t>
            </a: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main(void)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FILE *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if ((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fopen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("a.txt", "r"))!=NULL){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while (!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)){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putchar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fgetc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));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}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fclose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}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    return 0;</a:t>
            </a:r>
          </a:p>
          <a:p>
            <a:pPr>
              <a:buFont typeface="Wingdings" pitchFamily="2" charset="2"/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File</a:t>
            </a: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feof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lvl="1"/>
            <a:r>
              <a:rPr lang="en-US" dirty="0" smtClean="0"/>
              <a:t>Returns non zero if </a:t>
            </a:r>
            <a:r>
              <a:rPr lang="en-US" dirty="0" err="1" smtClean="0"/>
              <a:t>fp</a:t>
            </a:r>
            <a:r>
              <a:rPr lang="en-US" dirty="0" smtClean="0"/>
              <a:t> reached end of file</a:t>
            </a:r>
            <a:endParaRPr lang="en-US" dirty="0"/>
          </a:p>
          <a:p>
            <a:pPr>
              <a:buFont typeface="Wingdings" pitchFamily="2" charset="2"/>
              <a:buNone/>
            </a:pP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ferror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 (FILE *</a:t>
            </a:r>
            <a:r>
              <a:rPr lang="en-US" dirty="0" err="1">
                <a:latin typeface="Courier New" pitchFamily="49" charset="0"/>
                <a:cs typeface="Courier New" pitchFamily="49" charset="0"/>
              </a:rPr>
              <a:t>fp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62388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10551</TotalTime>
  <Words>536</Words>
  <Application>Microsoft Office PowerPoint</Application>
  <PresentationFormat>A4 Paper (210x297 mm)</PresentationFormat>
  <Paragraphs>155</Paragraphs>
  <Slides>15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Equity</vt:lpstr>
      <vt:lpstr>File</vt:lpstr>
      <vt:lpstr>Stream</vt:lpstr>
      <vt:lpstr>Open a File</vt:lpstr>
      <vt:lpstr>Mode</vt:lpstr>
      <vt:lpstr>Close a File</vt:lpstr>
      <vt:lpstr>Read/Write a Character</vt:lpstr>
      <vt:lpstr>EOF</vt:lpstr>
      <vt:lpstr>An example</vt:lpstr>
      <vt:lpstr>End of File</vt:lpstr>
      <vt:lpstr>Writing and reading strings and others</vt:lpstr>
      <vt:lpstr>Write (fputs)</vt:lpstr>
      <vt:lpstr>Read (fgets)</vt:lpstr>
      <vt:lpstr>Writing and reading strings and others</vt:lpstr>
      <vt:lpstr>fprintf &amp; fscanf</vt:lpstr>
      <vt:lpstr>File Operations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Tanaeem</dc:creator>
  <cp:lastModifiedBy>User</cp:lastModifiedBy>
  <cp:revision>950</cp:revision>
  <dcterms:created xsi:type="dcterms:W3CDTF">2006-08-16T00:00:00Z</dcterms:created>
  <dcterms:modified xsi:type="dcterms:W3CDTF">2016-05-16T03:36:08Z</dcterms:modified>
</cp:coreProperties>
</file>