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1" r:id="rId3"/>
    <p:sldId id="302" r:id="rId4"/>
    <p:sldId id="303" r:id="rId5"/>
    <p:sldId id="304" r:id="rId6"/>
    <p:sldId id="305" r:id="rId7"/>
    <p:sldId id="31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6" r:id="rId18"/>
    <p:sldId id="317" r:id="rId19"/>
    <p:sldId id="318" r:id="rId20"/>
    <p:sldId id="319" r:id="rId21"/>
    <p:sldId id="320" r:id="rId22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21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5/22/2016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Date: 2.6.13, 4.6.13</a:t>
            </a:r>
          </a:p>
          <a:p>
            <a:r>
              <a:rPr lang="en-US" dirty="0" smtClean="0"/>
              <a:t>Prepared by:</a:t>
            </a:r>
          </a:p>
          <a:p>
            <a:r>
              <a:rPr lang="en-US" dirty="0" err="1" smtClean="0"/>
              <a:t>Johra</a:t>
            </a:r>
            <a:r>
              <a:rPr lang="en-US" dirty="0" smtClean="0"/>
              <a:t> Muhammad </a:t>
            </a:r>
            <a:r>
              <a:rPr lang="en-US" dirty="0" err="1" smtClean="0"/>
              <a:t>Moosa</a:t>
            </a:r>
            <a:endParaRPr lang="en-US" dirty="0" smtClean="0"/>
          </a:p>
          <a:p>
            <a:r>
              <a:rPr lang="en-US" dirty="0" smtClean="0"/>
              <a:t>Lecturer</a:t>
            </a:r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Introduction to C++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Style Header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 not specify file names</a:t>
            </a:r>
          </a:p>
          <a:p>
            <a:r>
              <a:rPr lang="en-US" dirty="0" smtClean="0"/>
              <a:t>Standard identifiers: mapped to files by the compiler</a:t>
            </a:r>
          </a:p>
          <a:p>
            <a:r>
              <a:rPr lang="en-US" b="1" dirty="0" smtClean="0"/>
              <a:t>.h </a:t>
            </a:r>
            <a:r>
              <a:rPr lang="en-US" dirty="0" smtClean="0"/>
              <a:t>is not needed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/>
              <a:t>#</a:t>
            </a:r>
            <a:r>
              <a:rPr lang="en-US" dirty="0" smtClean="0"/>
              <a:t>include&lt;</a:t>
            </a:r>
            <a:r>
              <a:rPr lang="en-US" dirty="0" err="1" smtClean="0"/>
              <a:t>cmath</a:t>
            </a:r>
            <a:r>
              <a:rPr lang="en-US" dirty="0" smtClean="0"/>
              <a:t>&gt;</a:t>
            </a:r>
          </a:p>
          <a:p>
            <a:pPr lvl="1"/>
            <a:r>
              <a:rPr lang="en-US" dirty="0"/>
              <a:t>#</a:t>
            </a:r>
            <a:r>
              <a:rPr lang="en-US" dirty="0" smtClean="0"/>
              <a:t>include&lt;</a:t>
            </a:r>
            <a:r>
              <a:rPr lang="en-US" dirty="0" err="1" smtClean="0"/>
              <a:t>cstring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Old style headers are also supported</a:t>
            </a:r>
          </a:p>
          <a:p>
            <a:pPr lvl="1"/>
            <a:r>
              <a:rPr lang="en-US" dirty="0" smtClean="0"/>
              <a:t>But obsolete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8140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program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467106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/*program code*/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560887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/*program code*/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049523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Namespaces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new style header is included the content of the header are contained in the </a:t>
            </a:r>
            <a:r>
              <a:rPr lang="en-US" b="1" dirty="0" err="1" smtClean="0"/>
              <a:t>std</a:t>
            </a:r>
            <a:r>
              <a:rPr lang="en-US" b="1" dirty="0" smtClean="0"/>
              <a:t> </a:t>
            </a:r>
            <a:r>
              <a:rPr lang="en-US" dirty="0" smtClean="0"/>
              <a:t>namespace</a:t>
            </a:r>
          </a:p>
          <a:p>
            <a:r>
              <a:rPr lang="en-US" i="1" dirty="0" smtClean="0"/>
              <a:t>Namespace</a:t>
            </a:r>
            <a:r>
              <a:rPr lang="en-US" dirty="0" smtClean="0"/>
              <a:t>: a declarative region</a:t>
            </a:r>
          </a:p>
          <a:p>
            <a:r>
              <a:rPr lang="en-US" dirty="0" smtClean="0"/>
              <a:t>To localize the name of the identifiers to avoid collision</a:t>
            </a:r>
          </a:p>
          <a:p>
            <a:r>
              <a:rPr lang="en-US" dirty="0" smtClean="0"/>
              <a:t>To bring the </a:t>
            </a:r>
            <a:r>
              <a:rPr lang="en-US" b="1" dirty="0" err="1"/>
              <a:t>std</a:t>
            </a:r>
            <a:r>
              <a:rPr lang="en-US" b="1" dirty="0"/>
              <a:t> </a:t>
            </a:r>
            <a:r>
              <a:rPr lang="en-US" dirty="0" smtClean="0"/>
              <a:t>namespace into visibility</a:t>
            </a:r>
          </a:p>
          <a:p>
            <a:pPr lvl="1"/>
            <a:r>
              <a:rPr lang="en-US" dirty="0"/>
              <a:t>using namespace </a:t>
            </a:r>
            <a:r>
              <a:rPr lang="en-US" dirty="0" err="1"/>
              <a:t>std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3421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output </a:t>
            </a:r>
            <a:r>
              <a:rPr lang="en-US" dirty="0" err="1" smtClean="0"/>
              <a:t>operatot</a:t>
            </a:r>
            <a:r>
              <a:rPr lang="en-US" dirty="0" smtClean="0"/>
              <a:t> &lt;&lt;</a:t>
            </a:r>
          </a:p>
          <a:p>
            <a:r>
              <a:rPr lang="en-US" dirty="0" smtClean="0"/>
              <a:t>The input operator &gt;&gt;</a:t>
            </a:r>
          </a:p>
          <a:p>
            <a:r>
              <a:rPr lang="en-US" b="1" dirty="0" err="1" smtClean="0"/>
              <a:t>cout</a:t>
            </a:r>
            <a:r>
              <a:rPr lang="en-US" b="1" dirty="0" smtClean="0"/>
              <a:t> </a:t>
            </a:r>
            <a:r>
              <a:rPr lang="en-US" dirty="0" smtClean="0"/>
              <a:t>is a predefined stream automatically linked to </a:t>
            </a:r>
            <a:r>
              <a:rPr lang="en-US" b="1" dirty="0" err="1" smtClean="0"/>
              <a:t>stdout</a:t>
            </a:r>
            <a:endParaRPr lang="en-US" b="1" dirty="0" smtClean="0"/>
          </a:p>
          <a:p>
            <a:pPr lvl="1"/>
            <a:r>
              <a:rPr lang="en-US" dirty="0" smtClean="0"/>
              <a:t>Possible to output any C++ basic type</a:t>
            </a:r>
          </a:p>
          <a:p>
            <a:pPr lvl="1"/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&lt;&lt;expression;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&lt;&lt;3.1416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3-1;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/>
              <a:t>cin</a:t>
            </a:r>
            <a:r>
              <a:rPr lang="en-US" b="1" dirty="0" smtClean="0"/>
              <a:t> </a:t>
            </a:r>
            <a:r>
              <a:rPr lang="en-US" dirty="0"/>
              <a:t>is a predefined stream automatically linked to </a:t>
            </a:r>
            <a:r>
              <a:rPr lang="en-US" b="1" dirty="0" err="1" smtClean="0"/>
              <a:t>stdin</a:t>
            </a:r>
            <a:r>
              <a:rPr lang="en-US" b="1" dirty="0" smtClean="0"/>
              <a:t> </a:t>
            </a:r>
            <a:endParaRPr lang="en-US" dirty="0"/>
          </a:p>
          <a:p>
            <a:pPr lvl="1"/>
            <a:r>
              <a:rPr lang="en-US" dirty="0"/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2004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/>
          </a:p>
          <a:p>
            <a:pPr lvl="1"/>
            <a:r>
              <a:rPr lang="en-US" b="1" dirty="0" smtClean="0">
                <a:cs typeface="Courier New" pitchFamily="49" charset="0"/>
              </a:rPr>
              <a:t>&amp; </a:t>
            </a:r>
            <a:r>
              <a:rPr lang="en-US" dirty="0" smtClean="0">
                <a:cs typeface="Courier New" pitchFamily="49" charset="0"/>
              </a:rPr>
              <a:t>not needed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Line buffered</a:t>
            </a:r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5582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I/O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5410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&gt;&gt;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is "&lt;&lt;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&lt;&lt;"\n";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50808" y="1447800"/>
            <a:ext cx="5105401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#include&lt;stdio.h&gt;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int main()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int num;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scanf("%d", &amp;num);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printf("Num is %d", num);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pt-BR" sz="2000" dirty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1373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Console I/O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i, j, k;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&gt;&gt;i&gt;&gt;j&gt;&gt;k;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i+j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 "&lt;&lt;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i+j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&lt;&lt;", i-k="&lt;&lt;i-k&lt;&lt;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For input individual data items must be separated by whitespace characters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71726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990600" y="1219200"/>
            <a:ext cx="4044950" cy="762000"/>
          </a:xfrm>
        </p:spPr>
        <p:txBody>
          <a:bodyPr/>
          <a:lstStyle/>
          <a:p>
            <a:r>
              <a:rPr lang="en-US" dirty="0" smtClean="0"/>
              <a:t>C	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5365750" y="1219200"/>
            <a:ext cx="4044950" cy="762000"/>
          </a:xfrm>
        </p:spPr>
        <p:txBody>
          <a:bodyPr/>
          <a:lstStyle/>
          <a:p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38600" cy="3886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If no parameter void </a:t>
            </a:r>
            <a:r>
              <a:rPr lang="en-US" dirty="0" smtClean="0"/>
              <a:t>should be written</a:t>
            </a:r>
          </a:p>
          <a:p>
            <a:r>
              <a:rPr lang="en-US" dirty="0" smtClean="0"/>
              <a:t>Function prototype optional</a:t>
            </a:r>
          </a:p>
          <a:p>
            <a:r>
              <a:rPr lang="en-US" b="1" dirty="0" smtClean="0"/>
              <a:t>return ;</a:t>
            </a:r>
            <a:r>
              <a:rPr lang="en-US" dirty="0" smtClean="0"/>
              <a:t> in a function with return type other than </a:t>
            </a:r>
            <a:r>
              <a:rPr lang="en-US" b="1" dirty="0" smtClean="0"/>
              <a:t>void</a:t>
            </a:r>
            <a:r>
              <a:rPr lang="en-US" dirty="0" smtClean="0"/>
              <a:t> is possible</a:t>
            </a:r>
          </a:p>
          <a:p>
            <a:r>
              <a:rPr lang="en-US" dirty="0" smtClean="0"/>
              <a:t>Return type default to </a:t>
            </a:r>
            <a:r>
              <a:rPr lang="en-US" b="1" dirty="0" err="1" smtClean="0"/>
              <a:t>int</a:t>
            </a:r>
            <a:r>
              <a:rPr lang="en-US" dirty="0"/>
              <a:t> </a:t>
            </a:r>
            <a:r>
              <a:rPr lang="en-US" dirty="0" smtClean="0"/>
              <a:t>if not specified</a:t>
            </a:r>
          </a:p>
          <a:p>
            <a:r>
              <a:rPr lang="en-US" dirty="0" smtClean="0"/>
              <a:t>Local variable can be declared only at the start of the block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If no parameter void is optional</a:t>
            </a:r>
          </a:p>
          <a:p>
            <a:r>
              <a:rPr lang="en-US" dirty="0"/>
              <a:t>F</a:t>
            </a:r>
            <a:r>
              <a:rPr lang="en-US" dirty="0" smtClean="0"/>
              <a:t>unctions must be prototyped</a:t>
            </a:r>
          </a:p>
          <a:p>
            <a:r>
              <a:rPr lang="en-US" dirty="0"/>
              <a:t>function with return type other than </a:t>
            </a:r>
            <a:r>
              <a:rPr lang="en-US" b="1" dirty="0" smtClean="0"/>
              <a:t>void </a:t>
            </a:r>
            <a:r>
              <a:rPr lang="en-US" dirty="0" smtClean="0"/>
              <a:t>must return a value</a:t>
            </a:r>
          </a:p>
          <a:p>
            <a:r>
              <a:rPr lang="en-US" dirty="0" smtClean="0"/>
              <a:t>Return type of function must be declared explicitly</a:t>
            </a:r>
          </a:p>
          <a:p>
            <a:r>
              <a:rPr lang="en-US" dirty="0" smtClean="0"/>
              <a:t>Local variables can be declared anywhere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Defines </a:t>
            </a:r>
            <a:r>
              <a:rPr lang="en-US" b="1" dirty="0" err="1" smtClean="0">
                <a:solidFill>
                  <a:srgbClr val="FF0000"/>
                </a:solidFill>
              </a:rPr>
              <a:t>bool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datatype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Keyword </a:t>
            </a:r>
            <a:r>
              <a:rPr lang="en-US" b="1" dirty="0" smtClean="0">
                <a:solidFill>
                  <a:srgbClr val="FF0000"/>
                </a:solidFill>
              </a:rPr>
              <a:t>true </a:t>
            </a:r>
            <a:r>
              <a:rPr lang="en-US" dirty="0" smtClean="0">
                <a:solidFill>
                  <a:srgbClr val="FF0000"/>
                </a:solidFill>
              </a:rPr>
              <a:t>and </a:t>
            </a:r>
            <a:r>
              <a:rPr lang="en-US" b="1" dirty="0" smtClean="0">
                <a:solidFill>
                  <a:srgbClr val="FF0000"/>
                </a:solidFill>
              </a:rPr>
              <a:t>false </a:t>
            </a:r>
            <a:r>
              <a:rPr lang="en-US" dirty="0" smtClean="0">
                <a:solidFill>
                  <a:srgbClr val="FF0000"/>
                </a:solidFill>
              </a:rPr>
              <a:t>are defined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7750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Overloading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or more function with same name</a:t>
            </a:r>
          </a:p>
          <a:p>
            <a:r>
              <a:rPr lang="en-US" dirty="0" smtClean="0"/>
              <a:t>Have to declare and define all the versions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8152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Overloading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abs(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double abs(double 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long abs(long n);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x=abs(-2);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double y=abs(2.3);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&lt;&lt;x&lt;&lt;" "&lt;&lt;y;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876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abs(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&lt;&lt;"\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n&gt;0? n: -n;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abs(double 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&lt;&lt;"\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ndouble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n&gt;0? n: -n;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long abs(long n)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&lt;&lt;"\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nlong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n&gt;0? n: -n;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5997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In-line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 not called</a:t>
            </a:r>
          </a:p>
          <a:p>
            <a:r>
              <a:rPr lang="en-US" dirty="0" smtClean="0"/>
              <a:t>Expanded in-line at the point of each call</a:t>
            </a:r>
          </a:p>
          <a:p>
            <a:r>
              <a:rPr lang="en-US" dirty="0" smtClean="0"/>
              <a:t>No overhead associated</a:t>
            </a:r>
          </a:p>
          <a:p>
            <a:r>
              <a:rPr lang="en-US" dirty="0" smtClean="0"/>
              <a:t>Faster in execution than normal function</a:t>
            </a:r>
          </a:p>
          <a:p>
            <a:r>
              <a:rPr lang="en-US" dirty="0" smtClean="0"/>
              <a:t>If too large and called too often program grows large</a:t>
            </a:r>
          </a:p>
          <a:p>
            <a:r>
              <a:rPr lang="en-US" dirty="0" smtClean="0"/>
              <a:t>In general short functions are declared as in-line function</a:t>
            </a:r>
          </a:p>
          <a:p>
            <a:r>
              <a:rPr lang="en-US" dirty="0" smtClean="0"/>
              <a:t>Must be defined before its first call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2468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Oriented Programing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Encourages to decompose a problem into constituent parts</a:t>
            </a:r>
          </a:p>
          <a:p>
            <a:r>
              <a:rPr lang="en-US" smtClean="0"/>
              <a:t>An object </a:t>
            </a:r>
            <a:r>
              <a:rPr lang="en-US" dirty="0"/>
              <a:t>is the composition of nouns (like data such as numbers, strings, or variables) and verbs (like actions, such as functions).</a:t>
            </a:r>
          </a:p>
        </p:txBody>
      </p:sp>
    </p:spTree>
    <p:extLst>
      <p:ext uri="{BB962C8B-B14F-4D97-AF65-F5344CB8AC3E}">
        <p14:creationId xmlns:p14="http://schemas.microsoft.com/office/powerpoint/2010/main" xmlns="" val="463095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In-line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inline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even(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!(x%2)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if(even(10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&lt;&lt;"10 is even\n";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98820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In-line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if(even(10)) </a:t>
            </a:r>
            <a:r>
              <a:rPr lang="en-US" dirty="0" err="1"/>
              <a:t>cout</a:t>
            </a:r>
            <a:r>
              <a:rPr lang="en-US" dirty="0"/>
              <a:t>&lt;&lt;"10 is even\n</a:t>
            </a:r>
            <a:r>
              <a:rPr lang="en-US" dirty="0" smtClean="0"/>
              <a:t>";</a:t>
            </a:r>
          </a:p>
          <a:p>
            <a:r>
              <a:rPr lang="en-US" dirty="0" smtClean="0"/>
              <a:t>Is functionally equivalent to</a:t>
            </a:r>
          </a:p>
          <a:p>
            <a:r>
              <a:rPr lang="en-US" smtClean="0"/>
              <a:t>if(!(10%2)) </a:t>
            </a:r>
            <a:r>
              <a:rPr lang="en-US" dirty="0" err="1"/>
              <a:t>cout</a:t>
            </a:r>
            <a:r>
              <a:rPr lang="en-US" dirty="0"/>
              <a:t>&lt;&lt;"10 is even\n";</a:t>
            </a:r>
          </a:p>
        </p:txBody>
      </p:sp>
    </p:spTree>
    <p:extLst>
      <p:ext uri="{BB962C8B-B14F-4D97-AF65-F5344CB8AC3E}">
        <p14:creationId xmlns:p14="http://schemas.microsoft.com/office/powerpoint/2010/main" xmlns="" val="161405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 of 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Encapsulation</a:t>
            </a:r>
          </a:p>
          <a:p>
            <a:r>
              <a:rPr lang="en-US" dirty="0" smtClean="0"/>
              <a:t>Polymorphism</a:t>
            </a:r>
          </a:p>
          <a:p>
            <a:r>
              <a:rPr lang="en-US" dirty="0" smtClean="0"/>
              <a:t>Inheritance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300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Encapsulation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Binds the code and the data it manipulates together</a:t>
            </a:r>
          </a:p>
          <a:p>
            <a:r>
              <a:rPr lang="en-US" dirty="0" smtClean="0"/>
              <a:t>An object is a variable of a user defined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0502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name, many purpose</a:t>
            </a:r>
          </a:p>
          <a:p>
            <a:r>
              <a:rPr lang="en-US" dirty="0" smtClean="0"/>
              <a:t>In C: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abs()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labs()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fabs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 smtClean="0"/>
              <a:t>In C++: one function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abs()</a:t>
            </a:r>
          </a:p>
          <a:p>
            <a:r>
              <a:rPr lang="en-US" dirty="0" smtClean="0">
                <a:cs typeface="Courier New" pitchFamily="49" charset="0"/>
              </a:rPr>
              <a:t>Can be applied to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Methods</a:t>
            </a:r>
          </a:p>
          <a:p>
            <a:pPr lvl="1"/>
            <a:r>
              <a:rPr lang="en-US" dirty="0" smtClean="0">
                <a:cs typeface="Courier New" pitchFamily="49" charset="0"/>
              </a:rPr>
              <a:t>Operators</a:t>
            </a:r>
          </a:p>
          <a:p>
            <a:pPr lvl="1"/>
            <a:endParaRPr lang="en-US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6000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object </a:t>
            </a:r>
            <a:r>
              <a:rPr lang="en-US" smtClean="0"/>
              <a:t>can acquire </a:t>
            </a:r>
            <a:r>
              <a:rPr lang="en-US" dirty="0" smtClean="0"/>
              <a:t>the properties of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20189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Superset of C</a:t>
            </a:r>
          </a:p>
          <a:p>
            <a:r>
              <a:rPr lang="en-US" dirty="0" smtClean="0"/>
              <a:t>Supports 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8380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program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/*program code*/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560887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/*program code*/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1369268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program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4800" y="1447800"/>
            <a:ext cx="474726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/*program code*/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713287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/*program code*/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3091755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10959</TotalTime>
  <Words>586</Words>
  <Application>Microsoft Office PowerPoint</Application>
  <PresentationFormat>A4 Paper (210x297 mm)</PresentationFormat>
  <Paragraphs>198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Equity</vt:lpstr>
      <vt:lpstr>Introduction to C++</vt:lpstr>
      <vt:lpstr>Object Oriented Programing</vt:lpstr>
      <vt:lpstr>Features of OOP</vt:lpstr>
      <vt:lpstr>Encapsulation</vt:lpstr>
      <vt:lpstr>Polymorphism</vt:lpstr>
      <vt:lpstr>Inheritance</vt:lpstr>
      <vt:lpstr>C++</vt:lpstr>
      <vt:lpstr>Simple program</vt:lpstr>
      <vt:lpstr>Simple program</vt:lpstr>
      <vt:lpstr>New Style Header</vt:lpstr>
      <vt:lpstr>Simple program</vt:lpstr>
      <vt:lpstr>Namespaces </vt:lpstr>
      <vt:lpstr>Console I/O</vt:lpstr>
      <vt:lpstr>Console I/O</vt:lpstr>
      <vt:lpstr>Console I/O</vt:lpstr>
      <vt:lpstr>Differences</vt:lpstr>
      <vt:lpstr>Function Overloading</vt:lpstr>
      <vt:lpstr>Function Overloading</vt:lpstr>
      <vt:lpstr>In-line function</vt:lpstr>
      <vt:lpstr>In-line function</vt:lpstr>
      <vt:lpstr>In-line function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996</cp:revision>
  <dcterms:created xsi:type="dcterms:W3CDTF">2006-08-16T00:00:00Z</dcterms:created>
  <dcterms:modified xsi:type="dcterms:W3CDTF">2016-05-22T03:32:43Z</dcterms:modified>
</cp:coreProperties>
</file>