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handoutMasterIdLst>
    <p:handoutMasterId r:id="rId21"/>
  </p:handoutMasterIdLst>
  <p:sldIdLst>
    <p:sldId id="256" r:id="rId2"/>
    <p:sldId id="302" r:id="rId3"/>
    <p:sldId id="307" r:id="rId4"/>
    <p:sldId id="308" r:id="rId5"/>
    <p:sldId id="322" r:id="rId6"/>
    <p:sldId id="323" r:id="rId7"/>
    <p:sldId id="324" r:id="rId8"/>
    <p:sldId id="325" r:id="rId9"/>
    <p:sldId id="326" r:id="rId10"/>
    <p:sldId id="311" r:id="rId11"/>
    <p:sldId id="313" r:id="rId12"/>
    <p:sldId id="315" r:id="rId13"/>
    <p:sldId id="316" r:id="rId14"/>
    <p:sldId id="314" r:id="rId15"/>
    <p:sldId id="327" r:id="rId16"/>
    <p:sldId id="328" r:id="rId17"/>
    <p:sldId id="329" r:id="rId18"/>
    <p:sldId id="330" r:id="rId19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18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6/7/2016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Prepared by:</a:t>
            </a:r>
          </a:p>
          <a:p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Johra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Muhammad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Moosa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Assistant Professor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Department of Computer Science &amp; Engineering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Self Study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class members in CPP (sec 13.3)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Static member variable</a:t>
            </a:r>
          </a:p>
          <a:p>
            <a:r>
              <a:rPr lang="en-US" dirty="0" smtClean="0"/>
              <a:t>Static member functions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class members in CPP (sec 13.3)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Static member variable</a:t>
            </a:r>
          </a:p>
          <a:p>
            <a:pPr lvl="1"/>
            <a:r>
              <a:rPr lang="en-US" dirty="0" smtClean="0"/>
              <a:t>Only one copy of that variable exists despite the number of objects of that class</a:t>
            </a:r>
          </a:p>
          <a:p>
            <a:pPr lvl="1"/>
            <a:r>
              <a:rPr lang="en-US" dirty="0" smtClean="0"/>
              <a:t>The variable is initialized to zero when the first object of its class is created.</a:t>
            </a:r>
          </a:p>
          <a:p>
            <a:pPr lvl="1"/>
            <a:r>
              <a:rPr lang="en-US" dirty="0" smtClean="0"/>
              <a:t>Static variables can be given other initial value</a:t>
            </a:r>
          </a:p>
          <a:p>
            <a:pPr lvl="1"/>
            <a:r>
              <a:rPr lang="en-US" dirty="0" smtClean="0"/>
              <a:t>Visible only within the class</a:t>
            </a:r>
          </a:p>
          <a:p>
            <a:pPr lvl="1"/>
            <a:r>
              <a:rPr lang="en-US" dirty="0" smtClean="0"/>
              <a:t>But lifetime is the entire program</a:t>
            </a:r>
          </a:p>
          <a:p>
            <a:pPr lvl="1"/>
            <a:r>
              <a:rPr lang="en-US" dirty="0" smtClean="0"/>
              <a:t>Static member variable exists even before any object of the class is created.</a:t>
            </a:r>
          </a:p>
          <a:p>
            <a:pPr lvl="1"/>
            <a:r>
              <a:rPr lang="en-US" dirty="0" smtClean="0"/>
              <a:t>Static variables can be viewed as global variables, whose scope is strict within the class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class members in CPP (sec 13.3)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38100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using namespace std;</a:t>
            </a:r>
          </a:p>
          <a:p>
            <a:pPr>
              <a:buNone/>
            </a:pPr>
            <a:r>
              <a:rPr lang="en-US" dirty="0" smtClean="0"/>
              <a:t>class </a:t>
            </a:r>
            <a:r>
              <a:rPr lang="en-US" dirty="0" err="1" smtClean="0"/>
              <a:t>myclass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  static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en-US" dirty="0" smtClean="0"/>
              <a:t>    void </a:t>
            </a:r>
            <a:r>
              <a:rPr lang="en-US" dirty="0" err="1" smtClean="0"/>
              <a:t>seti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n){</a:t>
            </a:r>
            <a:r>
              <a:rPr lang="en-US" dirty="0" err="1" smtClean="0"/>
              <a:t>i</a:t>
            </a:r>
            <a:r>
              <a:rPr lang="en-US" dirty="0" smtClean="0"/>
              <a:t>=n;}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geti</a:t>
            </a:r>
            <a:r>
              <a:rPr lang="en-US" dirty="0" smtClean="0"/>
              <a:t>(){return </a:t>
            </a:r>
            <a:r>
              <a:rPr lang="en-US" dirty="0" err="1" smtClean="0"/>
              <a:t>i</a:t>
            </a:r>
            <a:r>
              <a:rPr lang="en-US" dirty="0" smtClean="0"/>
              <a:t>;}</a:t>
            </a:r>
          </a:p>
          <a:p>
            <a:pPr>
              <a:buNone/>
            </a:pPr>
            <a:r>
              <a:rPr lang="en-US" dirty="0" smtClean="0"/>
              <a:t>};</a:t>
            </a:r>
          </a:p>
          <a:p>
            <a:pPr>
              <a:buNone/>
            </a:pPr>
            <a:endParaRPr lang="en-US" dirty="0" smtClean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2628900" y="3695700"/>
            <a:ext cx="434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 txBox="1">
            <a:spLocks/>
          </p:cNvSpPr>
          <p:nvPr/>
        </p:nvSpPr>
        <p:spPr>
          <a:xfrm>
            <a:off x="4800600" y="1447800"/>
            <a:ext cx="46101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myclass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::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main()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myclass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o1, o2;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o1.seti(10);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&lt;&lt;o2.geti()&lt;&lt;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endl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return 0;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05600" y="5410200"/>
            <a:ext cx="872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Output:</a:t>
            </a:r>
          </a:p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43800" y="1295400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Defined outside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>
            <a:stCxn id="11" idx="1"/>
          </p:cNvCxnSpPr>
          <p:nvPr/>
        </p:nvCxnSpPr>
        <p:spPr>
          <a:xfrm rot="10800000" flipV="1">
            <a:off x="6629400" y="1480066"/>
            <a:ext cx="914400" cy="272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90800" y="2667000"/>
            <a:ext cx="1471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Declared inside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>
            <a:stCxn id="14" idx="2"/>
          </p:cNvCxnSpPr>
          <p:nvPr/>
        </p:nvCxnSpPr>
        <p:spPr>
          <a:xfrm rot="5400000">
            <a:off x="2800380" y="2902961"/>
            <a:ext cx="392668" cy="6594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class members in CPP (sec 13.3)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Static member variable</a:t>
            </a:r>
          </a:p>
          <a:p>
            <a:pPr lvl="1"/>
            <a:r>
              <a:rPr lang="en-US" dirty="0" smtClean="0"/>
              <a:t>Note that the static member variable is declared within the class</a:t>
            </a:r>
          </a:p>
          <a:p>
            <a:pPr lvl="1"/>
            <a:r>
              <a:rPr lang="en-US" dirty="0" smtClean="0"/>
              <a:t>But also defined outside</a:t>
            </a:r>
          </a:p>
          <a:p>
            <a:pPr lvl="1"/>
            <a:r>
              <a:rPr lang="en-US" dirty="0" smtClean="0"/>
              <a:t>Necessary to allocate memory before </a:t>
            </a:r>
            <a:r>
              <a:rPr lang="en-US" smtClean="0"/>
              <a:t>object creation</a:t>
            </a: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Static class members in CPP (sec 13.3)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Static member function</a:t>
            </a:r>
          </a:p>
          <a:p>
            <a:pPr lvl="1"/>
            <a:r>
              <a:rPr lang="en-US" dirty="0" smtClean="0"/>
              <a:t>Can only access static member variables</a:t>
            </a:r>
          </a:p>
          <a:p>
            <a:pPr lvl="1"/>
            <a:r>
              <a:rPr lang="en-US" dirty="0" smtClean="0"/>
              <a:t>Does not have a </a:t>
            </a:r>
            <a:r>
              <a:rPr lang="en-US" b="1" dirty="0" smtClean="0"/>
              <a:t>this</a:t>
            </a:r>
            <a:r>
              <a:rPr lang="en-US" dirty="0" smtClean="0"/>
              <a:t> pointer</a:t>
            </a:r>
          </a:p>
          <a:p>
            <a:pPr lvl="1"/>
            <a:r>
              <a:rPr lang="en-US" dirty="0" smtClean="0"/>
              <a:t>Can be called via an object of the class</a:t>
            </a:r>
          </a:p>
          <a:p>
            <a:pPr lvl="1"/>
            <a:r>
              <a:rPr lang="en-US" dirty="0" smtClean="0"/>
              <a:t>Can be called without using an object of the class, via the class name</a:t>
            </a:r>
          </a:p>
          <a:p>
            <a:pPr lvl="2"/>
            <a:r>
              <a:rPr lang="en-US" dirty="0" err="1" smtClean="0"/>
              <a:t>Point.getCount</a:t>
            </a:r>
            <a:r>
              <a:rPr lang="en-US" dirty="0" smtClean="0"/>
              <a:t>();</a:t>
            </a:r>
          </a:p>
          <a:p>
            <a:pPr lvl="2"/>
            <a:r>
              <a:rPr lang="en-US" dirty="0" smtClean="0"/>
              <a:t>Where Point is a class and </a:t>
            </a:r>
            <a:r>
              <a:rPr lang="en-US" dirty="0" err="1" smtClean="0"/>
              <a:t>and</a:t>
            </a:r>
            <a:r>
              <a:rPr lang="en-US" dirty="0" smtClean="0"/>
              <a:t> </a:t>
            </a:r>
            <a:r>
              <a:rPr lang="en-US" dirty="0" err="1" smtClean="0"/>
              <a:t>getCount</a:t>
            </a:r>
            <a:r>
              <a:rPr lang="en-US" dirty="0" smtClean="0"/>
              <a:t>() is a static member of that class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Signed and unsigned interpretation</a:t>
            </a:r>
          </a:p>
          <a:p>
            <a:r>
              <a:rPr lang="en-US" dirty="0" smtClean="0"/>
              <a:t>Different bases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Von </a:t>
            </a:r>
            <a:r>
              <a:rPr lang="en-US" dirty="0" err="1" smtClean="0"/>
              <a:t>Neuman</a:t>
            </a:r>
            <a:r>
              <a:rPr lang="en-US" dirty="0" smtClean="0"/>
              <a:t> Computer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Handout Provided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Search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See recursion slide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of library files (Appendix A page 412)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ctype.h</a:t>
            </a:r>
            <a:endParaRPr lang="en-US" dirty="0" smtClean="0"/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isalpha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ch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isalnum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ch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isdigit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ch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string.h</a:t>
            </a:r>
            <a:endParaRPr lang="en-US" dirty="0" smtClean="0"/>
          </a:p>
          <a:p>
            <a:pPr lvl="1"/>
            <a:r>
              <a:rPr lang="en-US" dirty="0" smtClean="0"/>
              <a:t>char*</a:t>
            </a:r>
            <a:r>
              <a:rPr lang="en-US" dirty="0" err="1" smtClean="0"/>
              <a:t>strchr</a:t>
            </a:r>
            <a:r>
              <a:rPr lang="en-US" dirty="0" smtClean="0"/>
              <a:t>(const char* </a:t>
            </a:r>
            <a:r>
              <a:rPr lang="en-US" dirty="0" err="1" smtClean="0"/>
              <a:t>str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ch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pointer to first occurrence of lower order byte of </a:t>
            </a:r>
            <a:r>
              <a:rPr lang="en-US" dirty="0" err="1" smtClean="0"/>
              <a:t>ch</a:t>
            </a:r>
            <a:r>
              <a:rPr lang="en-US" dirty="0" smtClean="0"/>
              <a:t> if found</a:t>
            </a:r>
          </a:p>
          <a:p>
            <a:pPr lvl="2"/>
            <a:r>
              <a:rPr lang="en-US" dirty="0" smtClean="0"/>
              <a:t>Null if </a:t>
            </a:r>
            <a:r>
              <a:rPr lang="en-US" smtClean="0"/>
              <a:t>not found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Macros (sec: 12.1)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Replaced by equivalent text</a:t>
            </a:r>
          </a:p>
          <a:p>
            <a:r>
              <a:rPr lang="en-US" dirty="0" smtClean="0"/>
              <a:t>Can be used to define symbolic constants</a:t>
            </a:r>
          </a:p>
          <a:p>
            <a:pPr lvl="1"/>
            <a:r>
              <a:rPr lang="en-US" dirty="0" smtClean="0"/>
              <a:t>#define PI 3.14159</a:t>
            </a:r>
          </a:p>
          <a:p>
            <a:pPr lvl="1"/>
            <a:r>
              <a:rPr lang="en-US" dirty="0" smtClean="0"/>
              <a:t>#define COURSE "CSE 109: Computer Programming"</a:t>
            </a:r>
            <a:endParaRPr lang="en-US" dirty="0"/>
          </a:p>
          <a:p>
            <a:r>
              <a:rPr lang="en-US" dirty="0" smtClean="0"/>
              <a:t>Function like macros</a:t>
            </a:r>
          </a:p>
          <a:p>
            <a:pPr lvl="1"/>
            <a:r>
              <a:rPr lang="en-US" dirty="0" smtClean="0"/>
              <a:t>Can take parameter</a:t>
            </a:r>
          </a:p>
          <a:p>
            <a:pPr lvl="2"/>
            <a:r>
              <a:rPr lang="en-US" dirty="0" smtClean="0"/>
              <a:t>#define  area(x, y) x*y</a:t>
            </a:r>
          </a:p>
          <a:p>
            <a:pPr lvl="1"/>
            <a:r>
              <a:rPr lang="en-US" dirty="0" smtClean="0"/>
              <a:t>May not take parameter</a:t>
            </a:r>
          </a:p>
          <a:p>
            <a:pPr lvl="2"/>
            <a:r>
              <a:rPr lang="en-US" dirty="0" smtClean="0"/>
              <a:t>#define AREA length*width</a:t>
            </a:r>
          </a:p>
          <a:p>
            <a:pPr lvl="2"/>
            <a:r>
              <a:rPr lang="en-US" dirty="0" smtClean="0"/>
              <a:t>length, width must be defined where macro is used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dirty="0" smtClean="0"/>
              <a:t>#define min(a, b) a&gt;</a:t>
            </a:r>
            <a:r>
              <a:rPr lang="en-US" dirty="0" err="1" smtClean="0"/>
              <a:t>b?b:a</a:t>
            </a:r>
            <a:endParaRPr lang="en-US" dirty="0" smtClean="0"/>
          </a:p>
          <a:p>
            <a:pPr lvl="1"/>
            <a:r>
              <a:rPr lang="en-US" dirty="0" smtClean="0"/>
              <a:t>Common error</a:t>
            </a:r>
          </a:p>
          <a:p>
            <a:pPr lvl="2"/>
            <a:r>
              <a:rPr lang="en-US" dirty="0" smtClean="0"/>
              <a:t>Putting semicolon (;) after the macro definition</a:t>
            </a:r>
          </a:p>
        </p:txBody>
      </p:sp>
    </p:spTree>
    <p:extLst>
      <p:ext uri="{BB962C8B-B14F-4D97-AF65-F5344CB8AC3E}">
        <p14:creationId xmlns="" xmlns:p14="http://schemas.microsoft.com/office/powerpoint/2010/main" val="387897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Macros (sec: 12.1)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#define AREA length*width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main(void)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length, width;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scanf</a:t>
            </a:r>
            <a:r>
              <a:rPr lang="en-US" dirty="0" smtClean="0"/>
              <a:t>("%d %d", &amp;length, $width);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printf</a:t>
            </a:r>
            <a:r>
              <a:rPr lang="en-US" dirty="0" smtClean="0"/>
              <a:t>("area=%d\n", AREA);</a:t>
            </a:r>
          </a:p>
          <a:p>
            <a:pPr>
              <a:buNone/>
            </a:pPr>
            <a:r>
              <a:rPr lang="en-US" dirty="0" smtClean="0"/>
              <a:t>    return 0;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800600" y="2667000"/>
            <a:ext cx="2377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length, width defined here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2"/>
          </p:cNvCxnSpPr>
          <p:nvPr/>
        </p:nvCxnSpPr>
        <p:spPr>
          <a:xfrm rot="5400000">
            <a:off x="4436595" y="2181138"/>
            <a:ext cx="697470" cy="24078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24600" y="3657600"/>
            <a:ext cx="3050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AREA is replaced by length*width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>
          <a:xfrm rot="5400000">
            <a:off x="6128876" y="3003484"/>
            <a:ext cx="697470" cy="2744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878970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Practice Problems</a:t>
            </a:r>
          </a:p>
          <a:p>
            <a:pPr lvl="1"/>
            <a:r>
              <a:rPr lang="en-US" dirty="0" smtClean="0"/>
              <a:t>Max, sum, floor, absolute value</a:t>
            </a:r>
          </a:p>
          <a:p>
            <a:pPr lvl="1"/>
            <a:r>
              <a:rPr lang="en-US" dirty="0" smtClean="0"/>
              <a:t>Need of parenthesis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 Operator (sec 11.6)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Left shift : value&lt;&lt;number of bits</a:t>
            </a:r>
          </a:p>
          <a:p>
            <a:pPr lvl="1"/>
            <a:r>
              <a:rPr lang="en-US" dirty="0" smtClean="0"/>
              <a:t>Equivalent to multiplication by two</a:t>
            </a:r>
          </a:p>
          <a:p>
            <a:pPr lvl="1"/>
            <a:r>
              <a:rPr lang="en-US" dirty="0" smtClean="0"/>
              <a:t>Example: 5&lt;&lt;2=20 (101&lt;&lt;2 =10100)</a:t>
            </a:r>
          </a:p>
          <a:p>
            <a:pPr lvl="2"/>
            <a:r>
              <a:rPr lang="en-US" dirty="0" smtClean="0"/>
              <a:t>5*2=10</a:t>
            </a:r>
          </a:p>
          <a:p>
            <a:pPr lvl="2"/>
            <a:r>
              <a:rPr lang="en-US" dirty="0" smtClean="0"/>
              <a:t>10*2=20</a:t>
            </a:r>
          </a:p>
          <a:p>
            <a:endParaRPr lang="en-US" dirty="0" smtClean="0"/>
          </a:p>
          <a:p>
            <a:r>
              <a:rPr lang="en-US" dirty="0" smtClean="0"/>
              <a:t>Right shift : value&gt;&gt;number of bits</a:t>
            </a:r>
          </a:p>
          <a:p>
            <a:pPr lvl="1"/>
            <a:r>
              <a:rPr lang="en-US" dirty="0" smtClean="0"/>
              <a:t>Equivalent to division by two</a:t>
            </a:r>
          </a:p>
          <a:p>
            <a:pPr lvl="1"/>
            <a:r>
              <a:rPr lang="en-US" dirty="0" smtClean="0"/>
              <a:t>Example: 17&gt;&gt;3=2 (10001&gt;&gt;3=00010)</a:t>
            </a:r>
          </a:p>
          <a:p>
            <a:pPr lvl="2"/>
            <a:r>
              <a:rPr lang="en-US" dirty="0" smtClean="0"/>
              <a:t>17/2=8</a:t>
            </a:r>
          </a:p>
          <a:p>
            <a:pPr lvl="2"/>
            <a:r>
              <a:rPr lang="en-US" dirty="0" smtClean="0"/>
              <a:t>8/2=4</a:t>
            </a:r>
          </a:p>
          <a:p>
            <a:pPr lvl="2"/>
            <a:r>
              <a:rPr lang="en-US" dirty="0" smtClean="0"/>
              <a:t>4/2=2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15471" y="4724400"/>
            <a:ext cx="24475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Divided three times by two</a:t>
            </a:r>
          </a:p>
          <a:p>
            <a:r>
              <a:rPr lang="en-US" dirty="0" smtClean="0"/>
              <a:t>or </a:t>
            </a:r>
          </a:p>
          <a:p>
            <a:r>
              <a:rPr lang="en-US" dirty="0" smtClean="0"/>
              <a:t>Divided by 2</a:t>
            </a:r>
            <a:r>
              <a:rPr lang="en-US" baseline="30000" dirty="0" smtClean="0"/>
              <a:t>3</a:t>
            </a:r>
            <a:endParaRPr lang="en-US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6172200" y="2438400"/>
            <a:ext cx="25474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Multiplied two times by two</a:t>
            </a:r>
          </a:p>
          <a:p>
            <a:r>
              <a:rPr lang="en-US" dirty="0" smtClean="0"/>
              <a:t>or </a:t>
            </a:r>
          </a:p>
          <a:p>
            <a:r>
              <a:rPr lang="en-US" dirty="0" smtClean="0"/>
              <a:t>Multiplied by 2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 Operator (sec 11.6)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 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main(void)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char </a:t>
            </a:r>
            <a:r>
              <a:rPr lang="en-US" dirty="0" err="1" smtClean="0"/>
              <a:t>ch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 err="1" smtClean="0"/>
              <a:t>getche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 err="1" smtClean="0"/>
              <a:t>printf</a:t>
            </a:r>
            <a:r>
              <a:rPr lang="en-US" dirty="0" smtClean="0"/>
              <a:t>("\n");</a:t>
            </a:r>
          </a:p>
          <a:p>
            <a:pPr>
              <a:buNone/>
            </a:pPr>
            <a:r>
              <a:rPr lang="en-US" dirty="0" smtClean="0"/>
              <a:t>	for(</a:t>
            </a:r>
            <a:r>
              <a:rPr lang="en-US" dirty="0" err="1" smtClean="0"/>
              <a:t>i</a:t>
            </a:r>
            <a:r>
              <a:rPr lang="en-US" dirty="0" smtClean="0"/>
              <a:t>=128; </a:t>
            </a:r>
            <a:r>
              <a:rPr lang="en-US" dirty="0" err="1" smtClean="0"/>
              <a:t>i</a:t>
            </a:r>
            <a:r>
              <a:rPr lang="en-US" dirty="0" smtClean="0"/>
              <a:t>&gt;0; </a:t>
            </a:r>
            <a:r>
              <a:rPr lang="en-US" dirty="0" err="1" smtClean="0"/>
              <a:t>i</a:t>
            </a:r>
            <a:r>
              <a:rPr lang="en-US" dirty="0" smtClean="0"/>
              <a:t>=</a:t>
            </a:r>
            <a:r>
              <a:rPr lang="en-US" dirty="0" err="1" smtClean="0"/>
              <a:t>i</a:t>
            </a:r>
            <a:r>
              <a:rPr lang="en-US" dirty="0" smtClean="0"/>
              <a:t>&gt;&gt;2)</a:t>
            </a:r>
          </a:p>
          <a:p>
            <a:pPr>
              <a:buNone/>
            </a:pPr>
            <a:r>
              <a:rPr lang="en-US" dirty="0" smtClean="0"/>
              <a:t>		if(</a:t>
            </a:r>
            <a:r>
              <a:rPr lang="en-US" dirty="0" err="1" smtClean="0"/>
              <a:t>i</a:t>
            </a:r>
            <a:r>
              <a:rPr lang="en-US" dirty="0" smtClean="0"/>
              <a:t> &amp; </a:t>
            </a:r>
            <a:r>
              <a:rPr lang="en-US" dirty="0" err="1" smtClean="0"/>
              <a:t>ch</a:t>
            </a:r>
            <a:r>
              <a:rPr lang="en-US" dirty="0" smtClean="0"/>
              <a:t>) </a:t>
            </a:r>
            <a:r>
              <a:rPr lang="en-US" dirty="0" err="1" smtClean="0"/>
              <a:t>printf</a:t>
            </a:r>
            <a:r>
              <a:rPr lang="en-US" dirty="0" smtClean="0"/>
              <a:t>("1 ");</a:t>
            </a:r>
          </a:p>
          <a:p>
            <a:pPr>
              <a:buNone/>
            </a:pPr>
            <a:r>
              <a:rPr lang="en-US" dirty="0" smtClean="0"/>
              <a:t>		else </a:t>
            </a:r>
            <a:r>
              <a:rPr lang="en-US" dirty="0" err="1" smtClean="0"/>
              <a:t>printf</a:t>
            </a:r>
            <a:r>
              <a:rPr lang="en-US" dirty="0" smtClean="0"/>
              <a:t>("0 ");</a:t>
            </a:r>
          </a:p>
          <a:p>
            <a:pPr>
              <a:buNone/>
            </a:pPr>
            <a:r>
              <a:rPr lang="en-US" dirty="0" smtClean="0"/>
              <a:t>	return 0;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0" y="1905000"/>
          <a:ext cx="2590800" cy="4064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14400"/>
                <a:gridCol w="1676400"/>
              </a:tblGrid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Loop counter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Bit pattern</a:t>
                      </a:r>
                      <a:endParaRPr lang="en-US" b="0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128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10000000</a:t>
                      </a:r>
                      <a:endParaRPr lang="en-US" b="0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01000000</a:t>
                      </a:r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00100000</a:t>
                      </a:r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00010000</a:t>
                      </a:r>
                      <a:endParaRPr lang="en-US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00001000</a:t>
                      </a:r>
                      <a:endParaRPr lang="en-US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00000100</a:t>
                      </a:r>
                      <a:endParaRPr lang="en-US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00000010</a:t>
                      </a:r>
                      <a:endParaRPr lang="en-US" dirty="0"/>
                    </a:p>
                  </a:txBody>
                  <a:tcPr/>
                </a:tc>
              </a:tr>
              <a:tr h="4279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00000001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Enumeration (sec 11.3)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tag-name {enumeration-list} variable-list;</a:t>
            </a:r>
          </a:p>
          <a:p>
            <a:pPr lvl="1"/>
            <a:r>
              <a:rPr lang="en-US" dirty="0" smtClean="0"/>
              <a:t>Either tag-name or variable-list is optional</a:t>
            </a:r>
          </a:p>
          <a:p>
            <a:r>
              <a:rPr lang="en-US" dirty="0" smtClean="0"/>
              <a:t>List of constant integer values</a:t>
            </a:r>
          </a:p>
          <a:p>
            <a:r>
              <a:rPr lang="en-US" dirty="0" smtClean="0"/>
              <a:t>Names in different enumerations must be distinct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Enumeration (sec 11.3)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first name in an </a:t>
            </a:r>
            <a:r>
              <a:rPr lang="en-US" dirty="0" err="1" smtClean="0"/>
              <a:t>enum</a:t>
            </a:r>
            <a:r>
              <a:rPr lang="en-US" dirty="0" smtClean="0"/>
              <a:t> has value 0, the next 1, and so on</a:t>
            </a:r>
          </a:p>
          <a:p>
            <a:pPr lvl="1"/>
            <a:r>
              <a:rPr lang="en-US" dirty="0" err="1" smtClean="0"/>
              <a:t>enum</a:t>
            </a:r>
            <a:r>
              <a:rPr lang="en-US" dirty="0" smtClean="0"/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 {F, T}</a:t>
            </a:r>
          </a:p>
          <a:p>
            <a:pPr lvl="1"/>
            <a:r>
              <a:rPr lang="en-US" dirty="0" smtClean="0"/>
              <a:t>F is 0</a:t>
            </a:r>
          </a:p>
          <a:p>
            <a:pPr lvl="1"/>
            <a:r>
              <a:rPr lang="en-US" dirty="0" smtClean="0"/>
              <a:t>T is 1</a:t>
            </a:r>
          </a:p>
          <a:p>
            <a:r>
              <a:rPr lang="en-US" dirty="0" smtClean="0"/>
              <a:t>Unless explicitly specified</a:t>
            </a:r>
          </a:p>
          <a:p>
            <a:pPr lvl="1"/>
            <a:r>
              <a:rPr lang="en-US" dirty="0" err="1" smtClean="0"/>
              <a:t>enum</a:t>
            </a:r>
            <a:r>
              <a:rPr lang="en-US" dirty="0" smtClean="0"/>
              <a:t> escape {TAB=‘\t’, NEWLINE=‘\n’}</a:t>
            </a:r>
          </a:p>
          <a:p>
            <a:pPr lvl="1"/>
            <a:r>
              <a:rPr lang="en-US" dirty="0" err="1" smtClean="0"/>
              <a:t>enum</a:t>
            </a:r>
            <a:r>
              <a:rPr lang="en-US" dirty="0" smtClean="0"/>
              <a:t> month {Jan=1, Feb, …., Dec}</a:t>
            </a:r>
          </a:p>
          <a:p>
            <a:pPr lvl="1"/>
            <a:r>
              <a:rPr lang="en-US" dirty="0" err="1" smtClean="0"/>
              <a:t>enum</a:t>
            </a:r>
            <a:r>
              <a:rPr lang="en-US" dirty="0" smtClean="0"/>
              <a:t> color {red, green=9, yellow}</a:t>
            </a:r>
          </a:p>
          <a:p>
            <a:pPr lvl="2"/>
            <a:r>
              <a:rPr lang="en-US" smtClean="0"/>
              <a:t>red=0, but yellow=10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Order of free in double pointer (pointer to </a:t>
            </a:r>
            <a:r>
              <a:rPr lang="en-US" smtClean="0"/>
              <a:t>a pointer)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13990</TotalTime>
  <Words>755</Words>
  <Application>Microsoft Office PowerPoint</Application>
  <PresentationFormat>A4 Paper (210x297 mm)</PresentationFormat>
  <Paragraphs>168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Equity</vt:lpstr>
      <vt:lpstr>Self Study</vt:lpstr>
      <vt:lpstr>Macros (sec: 12.1)</vt:lpstr>
      <vt:lpstr>Macros (sec: 12.1)</vt:lpstr>
      <vt:lpstr>Macros</vt:lpstr>
      <vt:lpstr>Shift Operator (sec 11.6)</vt:lpstr>
      <vt:lpstr>Shift Operator (sec 11.6)</vt:lpstr>
      <vt:lpstr>Enumeration (sec 11.3)</vt:lpstr>
      <vt:lpstr>Enumeration (sec 11.3)</vt:lpstr>
      <vt:lpstr>Slide 9</vt:lpstr>
      <vt:lpstr>Static class members in CPP (sec 13.3)</vt:lpstr>
      <vt:lpstr>Static class members in CPP (sec 13.3)</vt:lpstr>
      <vt:lpstr>Static class members in CPP (sec 13.3)</vt:lpstr>
      <vt:lpstr>Static class members in CPP (sec 13.3)</vt:lpstr>
      <vt:lpstr>Static class members in CPP (sec 13.3)</vt:lpstr>
      <vt:lpstr>Number System</vt:lpstr>
      <vt:lpstr>Von Neuman Computer Architecture</vt:lpstr>
      <vt:lpstr>Binary Search</vt:lpstr>
      <vt:lpstr>Use of library files (Appendix A page 412)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User</cp:lastModifiedBy>
  <cp:revision>1268</cp:revision>
  <dcterms:created xsi:type="dcterms:W3CDTF">2006-08-16T00:00:00Z</dcterms:created>
  <dcterms:modified xsi:type="dcterms:W3CDTF">2016-06-07T04:21:34Z</dcterms:modified>
</cp:coreProperties>
</file>